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97" r:id="rId1"/>
  </p:sldMasterIdLst>
  <p:sldIdLst>
    <p:sldId id="274" r:id="rId2"/>
    <p:sldId id="256" r:id="rId3"/>
    <p:sldId id="259" r:id="rId4"/>
    <p:sldId id="257" r:id="rId5"/>
    <p:sldId id="258" r:id="rId6"/>
    <p:sldId id="260" r:id="rId7"/>
    <p:sldId id="262" r:id="rId8"/>
    <p:sldId id="272" r:id="rId9"/>
    <p:sldId id="269" r:id="rId10"/>
    <p:sldId id="276" r:id="rId11"/>
    <p:sldId id="270" r:id="rId12"/>
    <p:sldId id="273" r:id="rId13"/>
    <p:sldId id="268" r:id="rId14"/>
    <p:sldId id="271" r:id="rId15"/>
    <p:sldId id="263" r:id="rId16"/>
    <p:sldId id="275" r:id="rId1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0929"/>
  </p:normalViewPr>
  <p:slideViewPr>
    <p:cSldViewPr>
      <p:cViewPr varScale="1">
        <p:scale>
          <a:sx n="78" d="100"/>
          <a:sy n="78" d="100"/>
        </p:scale>
        <p:origin x="1622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6.xml"/><Relationship Id="rId1" Type="http://schemas.openxmlformats.org/officeDocument/2006/relationships/slide" Target="slides/slide4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cid:image001.png@01CC51F5.15FC37B0" TargetMode="External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409575" y="-4763"/>
            <a:ext cx="3761184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96301" y="1380069"/>
            <a:ext cx="6430967" cy="2616199"/>
          </a:xfrm>
        </p:spPr>
        <p:txBody>
          <a:bodyPr anchor="b">
            <a:normAutofit/>
          </a:bodyPr>
          <a:lstStyle>
            <a:lvl1pPr algn="r">
              <a:defRPr sz="45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86533" y="3996267"/>
            <a:ext cx="5240734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1575">
                <a:solidFill>
                  <a:schemeClr val="tx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04744" y="5900859"/>
            <a:ext cx="3243033" cy="3651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13892" y="1386682"/>
            <a:ext cx="413375" cy="365125"/>
          </a:xfrm>
        </p:spPr>
        <p:txBody>
          <a:bodyPr/>
          <a:lstStyle/>
          <a:p>
            <a:pPr>
              <a:defRPr/>
            </a:pPr>
            <a:fld id="{4D4EAC82-71D9-4432-9716-94113D254C2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4" name="Picture 13" descr="FLC-University-logo-FINAL-trans"/>
          <p:cNvPicPr/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8144021" y="5686957"/>
            <a:ext cx="83058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24308391"/>
      </p:ext>
    </p:extLst>
  </p:cSld>
  <p:clrMapOvr>
    <a:masterClrMapping/>
  </p:clrMapOvr>
  <p:transition>
    <p:cov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234" y="4732865"/>
            <a:ext cx="7514033" cy="566738"/>
          </a:xfrm>
        </p:spPr>
        <p:txBody>
          <a:bodyPr anchor="b">
            <a:normAutofit/>
          </a:bodyPr>
          <a:lstStyle>
            <a:lvl1pPr algn="ctr">
              <a:defRPr sz="1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509" y="932112"/>
            <a:ext cx="6169458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234" y="4773082"/>
            <a:ext cx="7514033" cy="493712"/>
          </a:xfrm>
        </p:spPr>
        <p:txBody>
          <a:bodyPr>
            <a:normAutofit/>
          </a:bodyPr>
          <a:lstStyle>
            <a:lvl1pPr marL="0" indent="0" algn="ctr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34558" y="749549"/>
            <a:ext cx="413375" cy="365125"/>
          </a:xfrm>
        </p:spPr>
        <p:txBody>
          <a:bodyPr/>
          <a:lstStyle/>
          <a:p>
            <a:pPr>
              <a:defRPr/>
            </a:pPr>
            <a:fld id="{25EAF665-CC65-44FE-8E13-A3634139101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027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235" y="685800"/>
            <a:ext cx="7514033" cy="3048000"/>
          </a:xfrm>
        </p:spPr>
        <p:txBody>
          <a:bodyPr anchor="ctr">
            <a:normAutofit/>
          </a:bodyPr>
          <a:lstStyle>
            <a:lvl1pPr algn="ctr">
              <a:defRPr sz="2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234" y="4084637"/>
            <a:ext cx="7514035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13893" y="685801"/>
            <a:ext cx="413375" cy="365125"/>
          </a:xfrm>
        </p:spPr>
        <p:txBody>
          <a:bodyPr/>
          <a:lstStyle/>
          <a:p>
            <a:pPr>
              <a:defRPr/>
            </a:pPr>
            <a:fld id="{25EAF665-CC65-44FE-8E13-A3634139101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1039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198959" y="863023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0069" y="2819399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6159" y="685801"/>
            <a:ext cx="6742509" cy="2743199"/>
          </a:xfrm>
        </p:spPr>
        <p:txBody>
          <a:bodyPr anchor="ctr">
            <a:normAutofit/>
          </a:bodyPr>
          <a:lstStyle>
            <a:lvl1pPr algn="ctr">
              <a:defRPr sz="24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827609" y="3428999"/>
            <a:ext cx="6399611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350"/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234" y="4343400"/>
            <a:ext cx="751403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85293" y="685801"/>
            <a:ext cx="413375" cy="365125"/>
          </a:xfrm>
        </p:spPr>
        <p:txBody>
          <a:bodyPr/>
          <a:lstStyle/>
          <a:p>
            <a:pPr>
              <a:defRPr/>
            </a:pPr>
            <a:fld id="{25EAF665-CC65-44FE-8E13-A3634139101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8089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235" y="3308581"/>
            <a:ext cx="7514032" cy="1468800"/>
          </a:xfrm>
        </p:spPr>
        <p:txBody>
          <a:bodyPr anchor="b">
            <a:normAutofit/>
          </a:bodyPr>
          <a:lstStyle>
            <a:lvl1pPr algn="r">
              <a:defRPr sz="2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234" y="4777381"/>
            <a:ext cx="7514033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50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48858" y="766273"/>
            <a:ext cx="413375" cy="365125"/>
          </a:xfrm>
        </p:spPr>
        <p:txBody>
          <a:bodyPr/>
          <a:lstStyle/>
          <a:p>
            <a:pPr>
              <a:defRPr/>
            </a:pPr>
            <a:fld id="{25EAF665-CC65-44FE-8E13-A3634139101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404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198959" y="863023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0069" y="2819399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6159" y="685801"/>
            <a:ext cx="6742509" cy="2743199"/>
          </a:xfrm>
        </p:spPr>
        <p:txBody>
          <a:bodyPr anchor="ctr">
            <a:normAutofit/>
          </a:bodyPr>
          <a:lstStyle>
            <a:lvl1pPr algn="ctr">
              <a:defRPr sz="24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6087" y="4859181"/>
            <a:ext cx="7514033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1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235" y="3805238"/>
            <a:ext cx="7514033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35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91981" y="632769"/>
            <a:ext cx="413375" cy="365125"/>
          </a:xfrm>
        </p:spPr>
        <p:txBody>
          <a:bodyPr/>
          <a:lstStyle/>
          <a:p>
            <a:pPr>
              <a:defRPr/>
            </a:pPr>
            <a:fld id="{25EAF665-CC65-44FE-8E13-A3634139101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1704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235" y="685801"/>
            <a:ext cx="7514034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234" y="3505200"/>
            <a:ext cx="7514035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1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234" y="4343400"/>
            <a:ext cx="7514035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13893" y="685801"/>
            <a:ext cx="413375" cy="365125"/>
          </a:xfrm>
        </p:spPr>
        <p:txBody>
          <a:bodyPr/>
          <a:lstStyle/>
          <a:p>
            <a:pPr>
              <a:defRPr/>
            </a:pPr>
            <a:fld id="{25EAF665-CC65-44FE-8E13-A3634139101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6301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DDE242-C5C4-416B-B26F-8032EF824F8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686002"/>
      </p:ext>
    </p:extLst>
  </p:cSld>
  <p:clrMapOvr>
    <a:masterClrMapping/>
  </p:clrMapOvr>
  <p:transition>
    <p:cover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99492" y="685800"/>
            <a:ext cx="1327777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234" y="685800"/>
            <a:ext cx="6014807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3EBBDC-A640-40CB-B2B7-7A36AC876C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460314"/>
      </p:ext>
    </p:extLst>
  </p:cSld>
  <p:clrMapOvr>
    <a:masterClrMapping/>
  </p:clrMapOvr>
  <p:transition>
    <p:cov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13893" y="685801"/>
            <a:ext cx="413375" cy="365125"/>
          </a:xfrm>
        </p:spPr>
        <p:txBody>
          <a:bodyPr/>
          <a:lstStyle/>
          <a:p>
            <a:pPr>
              <a:defRPr/>
            </a:pPr>
            <a:fld id="{65C011B5-24F4-4A10-B4BD-660527AF3D1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218430"/>
      </p:ext>
    </p:extLst>
  </p:cSld>
  <p:clrMapOvr>
    <a:masterClrMapping/>
  </p:clrMapOvr>
  <p:transition>
    <p:cov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9210" y="2666999"/>
            <a:ext cx="6698060" cy="2110382"/>
          </a:xfrm>
        </p:spPr>
        <p:txBody>
          <a:bodyPr anchor="b"/>
          <a:lstStyle>
            <a:lvl1pPr algn="r">
              <a:defRPr sz="3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9209" y="4777381"/>
            <a:ext cx="6698061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50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13895" y="906950"/>
            <a:ext cx="413375" cy="365125"/>
          </a:xfrm>
        </p:spPr>
        <p:txBody>
          <a:bodyPr/>
          <a:lstStyle/>
          <a:p>
            <a:pPr>
              <a:defRPr/>
            </a:pPr>
            <a:fld id="{F6AAA613-AD5E-451D-B4A3-63722FE2A48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926593"/>
      </p:ext>
    </p:extLst>
  </p:cSld>
  <p:clrMapOvr>
    <a:masterClrMapping/>
  </p:clrMapOvr>
  <p:transition>
    <p:cov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234" y="685801"/>
            <a:ext cx="7514035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3235" y="2667000"/>
            <a:ext cx="3671291" cy="3124201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5975" y="2667000"/>
            <a:ext cx="3671292" cy="3124200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3893" y="684091"/>
            <a:ext cx="413375" cy="365125"/>
          </a:xfrm>
        </p:spPr>
        <p:txBody>
          <a:bodyPr/>
          <a:lstStyle/>
          <a:p>
            <a:pPr>
              <a:defRPr/>
            </a:pPr>
            <a:fld id="{FB37AFFF-3344-4F03-A5CB-4B4C3B9BDA7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478124"/>
      </p:ext>
    </p:extLst>
  </p:cSld>
  <p:clrMapOvr>
    <a:masterClrMapping/>
  </p:clrMapOvr>
  <p:transition>
    <p:cov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134" y="2658533"/>
            <a:ext cx="3455391" cy="5762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solidFill>
                  <a:schemeClr val="accent1">
                    <a:lumMod val="75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233" y="3335337"/>
            <a:ext cx="3671292" cy="2455862"/>
          </a:xfrm>
        </p:spPr>
        <p:txBody>
          <a:bodyPr anchor="t"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0366" y="2667000"/>
            <a:ext cx="3466903" cy="5762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solidFill>
                  <a:schemeClr val="accent1">
                    <a:lumMod val="75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5975" y="3335337"/>
            <a:ext cx="3671292" cy="2455862"/>
          </a:xfrm>
        </p:spPr>
        <p:txBody>
          <a:bodyPr anchor="t"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213893" y="685801"/>
            <a:ext cx="413375" cy="294785"/>
          </a:xfrm>
        </p:spPr>
        <p:txBody>
          <a:bodyPr/>
          <a:lstStyle/>
          <a:p>
            <a:pPr>
              <a:defRPr/>
            </a:pPr>
            <a:fld id="{CEF5C45D-09BD-44F7-8E70-9415E0E5C68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093565"/>
      </p:ext>
    </p:extLst>
  </p:cSld>
  <p:clrMapOvr>
    <a:masterClrMapping/>
  </p:clrMapOvr>
  <p:transition>
    <p:cov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213893" y="685801"/>
            <a:ext cx="413375" cy="365125"/>
          </a:xfrm>
        </p:spPr>
        <p:txBody>
          <a:bodyPr/>
          <a:lstStyle/>
          <a:p>
            <a:pPr>
              <a:defRPr/>
            </a:pPr>
            <a:fld id="{62C327AB-B5BD-445F-9F17-C2F9A826423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802091"/>
      </p:ext>
    </p:extLst>
  </p:cSld>
  <p:clrMapOvr>
    <a:masterClrMapping/>
  </p:clrMapOvr>
  <p:transition>
    <p:cov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F27B8A-CCF6-46B6-B0B9-CA9928685C9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006896"/>
      </p:ext>
    </p:extLst>
  </p:cSld>
  <p:clrMapOvr>
    <a:masterClrMapping/>
  </p:clrMapOvr>
  <p:transition>
    <p:cov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234" y="1600200"/>
            <a:ext cx="2661841" cy="1371600"/>
          </a:xfrm>
        </p:spPr>
        <p:txBody>
          <a:bodyPr anchor="b">
            <a:normAutofit/>
          </a:bodyPr>
          <a:lstStyle>
            <a:lvl1pPr algn="ctr">
              <a:defRPr sz="1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21010" y="580292"/>
            <a:ext cx="4680743" cy="5105401"/>
          </a:xfrm>
        </p:spPr>
        <p:txBody>
          <a:bodyPr anchor="ctr"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234" y="2971800"/>
            <a:ext cx="266184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88378" y="580292"/>
            <a:ext cx="413375" cy="365125"/>
          </a:xfrm>
        </p:spPr>
        <p:txBody>
          <a:bodyPr/>
          <a:lstStyle/>
          <a:p>
            <a:pPr>
              <a:defRPr/>
            </a:pPr>
            <a:fld id="{3BD2D2C2-A733-480F-8E33-7B7418995A0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679811"/>
      </p:ext>
    </p:extLst>
  </p:cSld>
  <p:clrMapOvr>
    <a:masterClrMapping/>
  </p:clrMapOvr>
  <p:transition>
    <p:cov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043" y="1752599"/>
            <a:ext cx="4069619" cy="1371600"/>
          </a:xfrm>
        </p:spPr>
        <p:txBody>
          <a:bodyPr anchor="b">
            <a:normAutofit/>
          </a:bodyPr>
          <a:lstStyle>
            <a:lvl1pPr algn="ctr">
              <a:defRPr sz="21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6011" y="914400"/>
            <a:ext cx="246073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043" y="3124199"/>
            <a:ext cx="406961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50055" y="731838"/>
            <a:ext cx="413375" cy="365125"/>
          </a:xfrm>
        </p:spPr>
        <p:txBody>
          <a:bodyPr/>
          <a:lstStyle/>
          <a:p>
            <a:pPr>
              <a:defRPr/>
            </a:pPr>
            <a:fld id="{CDE48814-3DE3-467F-A973-3792CC3EE8A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602845"/>
      </p:ext>
    </p:extLst>
  </p:cSld>
  <p:clrMapOvr>
    <a:masterClrMapping/>
  </p:clrMapOvr>
  <p:transition>
    <p:cov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cid:image001.png@01CC51F5.15FC37B0" TargetMode="Externa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13109" y="1"/>
            <a:ext cx="1827610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13234" y="685801"/>
            <a:ext cx="7514035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233" y="2667000"/>
            <a:ext cx="7514035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57653" y="5865813"/>
            <a:ext cx="8572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64444" y="5883276"/>
            <a:ext cx="531313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68566" y="5865812"/>
            <a:ext cx="413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25EAF665-CC65-44FE-8E13-A3634139101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4" name="Picture 13" descr="FLC-University-logo-FINAL-trans"/>
          <p:cNvPicPr/>
          <p:nvPr/>
        </p:nvPicPr>
        <p:blipFill>
          <a:blip r:embed="rId19" r:link="rId20" cstate="print"/>
          <a:srcRect/>
          <a:stretch>
            <a:fillRect/>
          </a:stretch>
        </p:blipFill>
        <p:spPr bwMode="auto">
          <a:xfrm>
            <a:off x="8106470" y="5745163"/>
            <a:ext cx="83058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71412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  <p:sldLayoutId id="2147483710" r:id="rId13"/>
    <p:sldLayoutId id="2147483711" r:id="rId14"/>
    <p:sldLayoutId id="2147483712" r:id="rId15"/>
    <p:sldLayoutId id="2147483713" r:id="rId16"/>
    <p:sldLayoutId id="2147483714" r:id="rId17"/>
  </p:sldLayoutIdLst>
  <p:transition>
    <p:cover/>
  </p:transition>
  <p:txStyles>
    <p:titleStyle>
      <a:lvl1pPr algn="ctr" defTabSz="342900" rtl="0" eaLnBrk="1" latinLnBrk="0" hangingPunct="1">
        <a:spcBef>
          <a:spcPct val="0"/>
        </a:spcBef>
        <a:buNone/>
        <a:defRPr sz="3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14313" indent="-214313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5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00113" indent="-214313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35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157288" indent="-128588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500188" indent="-128588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05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05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05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05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05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loridaleagueofcities.com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lcities.com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/>
              <a:t>Welcome, First Time Attendees!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>
              <a:defRPr/>
            </a:pPr>
            <a:r>
              <a:rPr lang="en-US" sz="2000" dirty="0"/>
              <a:t>Legislative Conference – 2016</a:t>
            </a:r>
          </a:p>
          <a:p>
            <a:pPr algn="ctr">
              <a:defRPr/>
            </a:pPr>
            <a:r>
              <a:rPr lang="en-US" sz="2000" dirty="0"/>
              <a:t>December 8-9</a:t>
            </a:r>
          </a:p>
          <a:p>
            <a:pPr algn="ctr">
              <a:defRPr/>
            </a:pPr>
            <a:r>
              <a:rPr lang="en-US" sz="2000" dirty="0"/>
              <a:t>Embassy Suites South, Lake Buena Vista</a:t>
            </a: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234" y="685801"/>
            <a:ext cx="7514035" cy="914399"/>
          </a:xfrm>
        </p:spPr>
        <p:txBody>
          <a:bodyPr/>
          <a:lstStyle/>
          <a:p>
            <a:r>
              <a:rPr lang="en-US" b="1" dirty="0"/>
              <a:t>Advocacy, Continued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3233" y="1752600"/>
            <a:ext cx="7514035" cy="4343400"/>
          </a:xfrm>
        </p:spPr>
        <p:txBody>
          <a:bodyPr/>
          <a:lstStyle/>
          <a:p>
            <a:r>
              <a:rPr lang="en-US" sz="2000" i="1" dirty="0"/>
              <a:t>Legislative Bulletin </a:t>
            </a:r>
            <a:r>
              <a:rPr lang="en-US" sz="2000" dirty="0"/>
              <a:t>– Keeps You Informed and Helps You Advocate</a:t>
            </a:r>
          </a:p>
          <a:p>
            <a:r>
              <a:rPr lang="en-US" sz="2000" dirty="0"/>
              <a:t>ON TAP @ THE CAP</a:t>
            </a:r>
          </a:p>
          <a:p>
            <a:r>
              <a:rPr lang="en-US" sz="2000" dirty="0"/>
              <a:t>Issue Briefs</a:t>
            </a:r>
          </a:p>
          <a:p>
            <a:r>
              <a:rPr lang="en-US" sz="2000" dirty="0"/>
              <a:t>Legislative Alerts </a:t>
            </a:r>
          </a:p>
          <a:p>
            <a:r>
              <a:rPr lang="en-US" sz="2000" dirty="0"/>
              <a:t>Legislative Action Agenda </a:t>
            </a:r>
          </a:p>
          <a:p>
            <a:r>
              <a:rPr lang="en-US" sz="2000" dirty="0"/>
              <a:t>Key Contact Program </a:t>
            </a:r>
          </a:p>
          <a:p>
            <a:r>
              <a:rPr lang="en-US" sz="2000" dirty="0"/>
              <a:t>Advocacy Tips</a:t>
            </a:r>
          </a:p>
          <a:p>
            <a:r>
              <a:rPr lang="en-US" sz="2000" dirty="0"/>
              <a:t>Talking Points </a:t>
            </a:r>
          </a:p>
          <a:p>
            <a:r>
              <a:rPr lang="en-US" sz="2000" dirty="0"/>
              <a:t>Where Can You Get More Information? </a:t>
            </a:r>
          </a:p>
          <a:p>
            <a:pPr marL="0" indent="0" algn="ctr">
              <a:buNone/>
            </a:pPr>
            <a:r>
              <a:rPr lang="en-US" dirty="0"/>
              <a:t> </a:t>
            </a:r>
            <a:r>
              <a:rPr lang="en-US" dirty="0">
                <a:hlinkClick r:id="rId2"/>
              </a:rPr>
              <a:t>www.floridaleagueofcities.com</a:t>
            </a:r>
            <a:r>
              <a:rPr lang="en-US" dirty="0"/>
              <a:t> – Advocacy Tab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0822492"/>
      </p:ext>
    </p:extLst>
  </p:cSld>
  <p:clrMapOvr>
    <a:masterClrMapping/>
  </p:clrMapOvr>
  <p:transition>
    <p:cover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b="1" dirty="0"/>
              <a:t>Advocacy at Home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2000" dirty="0"/>
              <a:t>Every City Official Needs to Work Closely with Legislative Delegation</a:t>
            </a:r>
          </a:p>
          <a:p>
            <a:pPr>
              <a:defRPr/>
            </a:pPr>
            <a:r>
              <a:rPr lang="en-US" sz="2000" dirty="0"/>
              <a:t>Build Relationships with Legislator’s and Staff – Keep it Active!</a:t>
            </a:r>
          </a:p>
          <a:p>
            <a:pPr>
              <a:defRPr/>
            </a:pPr>
            <a:r>
              <a:rPr lang="en-US" sz="2000" dirty="0"/>
              <a:t>Share City Experiences – Let Your Legislator and Other Members of Your Legislative Delegation Know The Impact Upon Your City</a:t>
            </a:r>
          </a:p>
          <a:p>
            <a:pPr>
              <a:defRPr/>
            </a:pPr>
            <a:r>
              <a:rPr lang="en-US" sz="2000" dirty="0"/>
              <a:t>Work with Local or Regional League on Advocacy</a:t>
            </a:r>
          </a:p>
        </p:txBody>
      </p:sp>
    </p:spTree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b="1" dirty="0"/>
              <a:t>Federal Advocacy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2000" dirty="0"/>
              <a:t>FAST – Federal Action Strike Team, Works with FL Congressional Delegation, the Administration, Federal Agencies</a:t>
            </a:r>
          </a:p>
          <a:p>
            <a:pPr>
              <a:defRPr/>
            </a:pPr>
            <a:r>
              <a:rPr lang="en-US" sz="2000" dirty="0"/>
              <a:t>League Works with NLC</a:t>
            </a:r>
          </a:p>
          <a:p>
            <a:pPr>
              <a:defRPr/>
            </a:pPr>
            <a:r>
              <a:rPr lang="en-US" sz="2000" dirty="0"/>
              <a:t>FAST members each work with their respective member of Congress </a:t>
            </a:r>
          </a:p>
          <a:p>
            <a:pPr>
              <a:defRPr/>
            </a:pPr>
            <a:r>
              <a:rPr lang="en-US" sz="2000" dirty="0"/>
              <a:t>Federal positions by League are taken through resolutions process in August</a:t>
            </a:r>
          </a:p>
        </p:txBody>
      </p:sp>
    </p:spTree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b="1" dirty="0"/>
              <a:t>How to Get Involved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1113233" y="1828800"/>
            <a:ext cx="7514035" cy="3886201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000" dirty="0"/>
              <a:t>Serve On a Policy Committee</a:t>
            </a:r>
          </a:p>
          <a:p>
            <a:pPr>
              <a:defRPr/>
            </a:pPr>
            <a:r>
              <a:rPr lang="en-US" sz="2000" dirty="0"/>
              <a:t>Year-’round Advocacy—Build Relationships </a:t>
            </a:r>
          </a:p>
          <a:p>
            <a:pPr>
              <a:defRPr/>
            </a:pPr>
            <a:r>
              <a:rPr lang="en-US" sz="2000" dirty="0"/>
              <a:t>Webinars on State, Federal Issues</a:t>
            </a:r>
          </a:p>
          <a:p>
            <a:pPr>
              <a:defRPr/>
            </a:pPr>
            <a:r>
              <a:rPr lang="en-US" sz="2000" dirty="0"/>
              <a:t>Your Local or Regional League</a:t>
            </a:r>
          </a:p>
          <a:p>
            <a:pPr>
              <a:defRPr/>
            </a:pPr>
            <a:r>
              <a:rPr lang="en-US" sz="2000" dirty="0"/>
              <a:t>Come to Tallahassee and Lobby During Session</a:t>
            </a:r>
          </a:p>
          <a:p>
            <a:pPr>
              <a:defRPr/>
            </a:pPr>
            <a:r>
              <a:rPr lang="en-US" sz="2000" dirty="0"/>
              <a:t>Read our Publications and Stay in Touch</a:t>
            </a:r>
          </a:p>
          <a:p>
            <a:pPr>
              <a:defRPr/>
            </a:pPr>
            <a:r>
              <a:rPr lang="en-US" sz="2000" dirty="0"/>
              <a:t>IEMO and other training: FLC University</a:t>
            </a:r>
          </a:p>
          <a:p>
            <a:pPr>
              <a:defRPr/>
            </a:pPr>
            <a:r>
              <a:rPr lang="en-US" sz="2000" dirty="0"/>
              <a:t>Sign Up as a Legislative Key Contact </a:t>
            </a:r>
          </a:p>
          <a:p>
            <a:pPr>
              <a:defRPr/>
            </a:pPr>
            <a:r>
              <a:rPr lang="en-US" sz="2000" dirty="0"/>
              <a:t>Sign Up To Receive Legislative Alerts and Updates </a:t>
            </a:r>
          </a:p>
        </p:txBody>
      </p:sp>
    </p:spTree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b="1" dirty="0"/>
              <a:t>Getting the Most out of This Conference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2000" dirty="0"/>
              <a:t>Attend Luncheon; Sit with Folks You Don’t Know</a:t>
            </a:r>
          </a:p>
          <a:p>
            <a:pPr>
              <a:defRPr/>
            </a:pPr>
            <a:r>
              <a:rPr lang="en-US" sz="2000" dirty="0"/>
              <a:t>Workshops – Timely Issues</a:t>
            </a:r>
          </a:p>
          <a:p>
            <a:pPr>
              <a:defRPr/>
            </a:pPr>
            <a:r>
              <a:rPr lang="en-US" sz="2000" dirty="0"/>
              <a:t>Attend Legislative Policy Committee Meetings </a:t>
            </a:r>
          </a:p>
          <a:p>
            <a:pPr>
              <a:defRPr/>
            </a:pPr>
            <a:r>
              <a:rPr lang="en-US" sz="2000" dirty="0"/>
              <a:t>Learn the issues </a:t>
            </a:r>
          </a:p>
          <a:p>
            <a:pPr>
              <a:defRPr/>
            </a:pPr>
            <a:r>
              <a:rPr lang="en-US" sz="2000" dirty="0"/>
              <a:t>Work with Delegation Once Back Home</a:t>
            </a:r>
          </a:p>
          <a:p>
            <a:pPr>
              <a:defRPr/>
            </a:pPr>
            <a:r>
              <a:rPr lang="en-US" sz="2000" dirty="0"/>
              <a:t>Read the </a:t>
            </a:r>
            <a:r>
              <a:rPr lang="en-US" sz="2000" i="1" dirty="0"/>
              <a:t>Bulletin</a:t>
            </a:r>
            <a:r>
              <a:rPr lang="en-US" sz="2000" dirty="0"/>
              <a:t> and Related Material</a:t>
            </a:r>
          </a:p>
          <a:p>
            <a:pPr>
              <a:defRPr/>
            </a:pPr>
            <a:r>
              <a:rPr lang="en-US" sz="2000" dirty="0"/>
              <a:t>Ask Questions – staff wears white ribbon</a:t>
            </a:r>
          </a:p>
        </p:txBody>
      </p:sp>
    </p:spTree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b="1" dirty="0"/>
              <a:t>Programs and Services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000" dirty="0"/>
              <a:t>Insurance &amp; Financial Services</a:t>
            </a:r>
          </a:p>
          <a:p>
            <a:pPr>
              <a:defRPr/>
            </a:pPr>
            <a:r>
              <a:rPr lang="en-US" sz="2000" dirty="0"/>
              <a:t>Publications, Web Site</a:t>
            </a:r>
          </a:p>
          <a:p>
            <a:pPr>
              <a:defRPr/>
            </a:pPr>
            <a:r>
              <a:rPr lang="en-US" sz="2000" dirty="0"/>
              <a:t>Training and Outreach</a:t>
            </a:r>
          </a:p>
          <a:p>
            <a:pPr>
              <a:defRPr/>
            </a:pPr>
            <a:r>
              <a:rPr lang="en-US" sz="2000" dirty="0"/>
              <a:t>What Can Your League do for YOU?</a:t>
            </a:r>
          </a:p>
          <a:p>
            <a:pPr>
              <a:defRPr/>
            </a:pPr>
            <a:r>
              <a:rPr lang="en-US" sz="2000" dirty="0"/>
              <a:t>Want to know more? </a:t>
            </a:r>
            <a:r>
              <a:rPr lang="en-US" sz="2000" dirty="0">
                <a:hlinkClick r:id="rId2"/>
              </a:rPr>
              <a:t>www.floridaleagueofcities.com</a:t>
            </a:r>
            <a:r>
              <a:rPr lang="en-US" sz="2000" dirty="0"/>
              <a:t> </a:t>
            </a:r>
          </a:p>
          <a:p>
            <a:pPr>
              <a:buFont typeface="Monotype Sorts" pitchFamily="2" charset="2"/>
              <a:buNone/>
              <a:defRPr/>
            </a:pP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b="1" dirty="0"/>
              <a:t>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2000" dirty="0"/>
              <a:t>Thank you for attending the League’s Legislative Conference!</a:t>
            </a: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b="1" dirty="0"/>
              <a:t>Florida League of Cities, Inc.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sz="2000" dirty="0"/>
              <a:t>Historical Overview</a:t>
            </a:r>
          </a:p>
          <a:p>
            <a:pPr>
              <a:defRPr/>
            </a:pPr>
            <a:r>
              <a:rPr lang="en-US" sz="2000" dirty="0"/>
              <a:t>Advocacy</a:t>
            </a:r>
          </a:p>
          <a:p>
            <a:pPr>
              <a:defRPr/>
            </a:pPr>
            <a:r>
              <a:rPr lang="en-US" sz="2000" dirty="0"/>
              <a:t>How to Get the Most Out of This Conference</a:t>
            </a:r>
          </a:p>
          <a:p>
            <a:pPr>
              <a:defRPr/>
            </a:pPr>
            <a:r>
              <a:rPr lang="en-US" sz="2000" dirty="0"/>
              <a:t>Other League Services</a:t>
            </a:r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b="1" dirty="0"/>
              <a:t>What is the League?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One of 49 State Municipal Leagues</a:t>
            </a:r>
          </a:p>
          <a:p>
            <a:pPr>
              <a:defRPr/>
            </a:pPr>
            <a:r>
              <a:rPr lang="en-US" dirty="0"/>
              <a:t>National League of Cities – FLC is member</a:t>
            </a:r>
          </a:p>
          <a:p>
            <a:pPr>
              <a:defRPr/>
            </a:pPr>
            <a:r>
              <a:rPr lang="en-US" dirty="0"/>
              <a:t>FLC Members: Municipal Governments</a:t>
            </a:r>
          </a:p>
          <a:p>
            <a:pPr>
              <a:defRPr/>
            </a:pPr>
            <a:r>
              <a:rPr lang="en-US" dirty="0"/>
              <a:t>Part of the Southern Municipal Conference</a:t>
            </a:r>
          </a:p>
          <a:p>
            <a:pPr>
              <a:defRPr/>
            </a:pPr>
            <a:r>
              <a:rPr lang="en-US" dirty="0"/>
              <a:t>A Uniting Voice for Cities</a:t>
            </a:r>
          </a:p>
          <a:p>
            <a:pPr>
              <a:buFont typeface="Monotype Sorts" pitchFamily="2" charset="2"/>
              <a:buNone/>
              <a:defRPr/>
            </a:pP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b="1" dirty="0"/>
              <a:t>Historical Overview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000" dirty="0"/>
              <a:t>Founded in 1922; Advocacy Main Goal</a:t>
            </a:r>
          </a:p>
          <a:p>
            <a:pPr>
              <a:defRPr/>
            </a:pPr>
            <a:r>
              <a:rPr lang="en-US" sz="2000" dirty="0"/>
              <a:t>Moved to Tallahassee in 1970</a:t>
            </a:r>
          </a:p>
          <a:p>
            <a:pPr>
              <a:defRPr/>
            </a:pPr>
            <a:r>
              <a:rPr lang="en-US" sz="2000" dirty="0"/>
              <a:t>Largest State Municipal League by size and scope of programs</a:t>
            </a:r>
          </a:p>
          <a:p>
            <a:pPr>
              <a:defRPr/>
            </a:pPr>
            <a:r>
              <a:rPr lang="en-US" sz="2000" dirty="0"/>
              <a:t>Offices in Tallahassee and Orlando</a:t>
            </a:r>
          </a:p>
          <a:p>
            <a:pPr>
              <a:buFont typeface="Monotype Sorts" pitchFamily="2" charset="2"/>
              <a:buNone/>
              <a:defRPr/>
            </a:pPr>
            <a:endParaRPr lang="en-US" dirty="0"/>
          </a:p>
          <a:p>
            <a:pPr>
              <a:buFont typeface="Monotype Sorts" pitchFamily="2" charset="2"/>
              <a:buNone/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b="1" dirty="0"/>
              <a:t>Structure of League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000" dirty="0"/>
              <a:t>50-plus member Board of Directors</a:t>
            </a:r>
          </a:p>
          <a:p>
            <a:pPr>
              <a:defRPr/>
            </a:pPr>
            <a:r>
              <a:rPr lang="en-US" sz="2000" dirty="0"/>
              <a:t>Executive Director leads 8 departments</a:t>
            </a:r>
          </a:p>
          <a:p>
            <a:pPr marL="0" indent="0">
              <a:buNone/>
              <a:defRPr/>
            </a:pPr>
            <a:r>
              <a:rPr lang="en-US" sz="2000" dirty="0"/>
              <a:t>		Tallahassee Office:  Six departments</a:t>
            </a:r>
          </a:p>
          <a:p>
            <a:pPr marL="0" indent="0">
              <a:buNone/>
              <a:defRPr/>
            </a:pPr>
            <a:r>
              <a:rPr lang="en-US" sz="2000" dirty="0"/>
              <a:t>		Orlando Office:  Two departments: Insurance, Technology Services. Also site of FLC University</a:t>
            </a:r>
          </a:p>
          <a:p>
            <a:pPr>
              <a:defRPr/>
            </a:pPr>
            <a:r>
              <a:rPr lang="en-US" sz="2000" dirty="0"/>
              <a:t>Annual Conference - elections/workshops</a:t>
            </a:r>
          </a:p>
          <a:p>
            <a:pPr>
              <a:defRPr/>
            </a:pPr>
            <a:r>
              <a:rPr lang="en-US" sz="2000" dirty="0"/>
              <a:t>Legislative Conference – Setting Priorities</a:t>
            </a:r>
          </a:p>
        </p:txBody>
      </p:sp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b="1" dirty="0"/>
              <a:t>Who Are Our Members?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2000" dirty="0"/>
              <a:t>412 cities, towns and villages</a:t>
            </a:r>
          </a:p>
          <a:p>
            <a:pPr>
              <a:defRPr/>
            </a:pPr>
            <a:r>
              <a:rPr lang="en-US" sz="2000" dirty="0"/>
              <a:t>Charter Counties (19 eligible)</a:t>
            </a:r>
          </a:p>
          <a:p>
            <a:pPr>
              <a:defRPr/>
            </a:pPr>
            <a:r>
              <a:rPr lang="en-US" sz="2000" dirty="0"/>
              <a:t>Voluntary to join</a:t>
            </a:r>
          </a:p>
          <a:p>
            <a:pPr>
              <a:defRPr/>
            </a:pPr>
            <a:r>
              <a:rPr lang="en-US" sz="2000" dirty="0"/>
              <a:t>Nearly 100% membership in FLC</a:t>
            </a:r>
          </a:p>
          <a:p>
            <a:pPr>
              <a:defRPr/>
            </a:pPr>
            <a:r>
              <a:rPr lang="en-US" sz="2000" dirty="0"/>
              <a:t>No individual, corporate, or affiliate members</a:t>
            </a:r>
          </a:p>
          <a:p>
            <a:pPr>
              <a:defRPr/>
            </a:pPr>
            <a:r>
              <a:rPr lang="en-US" sz="2000" dirty="0"/>
              <a:t>1/3 of council/commission members turn over each year</a:t>
            </a:r>
          </a:p>
        </p:txBody>
      </p:sp>
    </p:spTree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b="1" dirty="0"/>
              <a:t>Advocacy:   Taking A Stand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000" dirty="0"/>
              <a:t>Legislative Committees Meet Year-’round</a:t>
            </a:r>
          </a:p>
          <a:p>
            <a:pPr>
              <a:defRPr/>
            </a:pPr>
            <a:r>
              <a:rPr lang="en-US" sz="2000" dirty="0"/>
              <a:t>Staff are Lobbyists – State and Federal</a:t>
            </a:r>
          </a:p>
          <a:p>
            <a:pPr>
              <a:defRPr/>
            </a:pPr>
            <a:r>
              <a:rPr lang="en-US" sz="2000" dirty="0"/>
              <a:t>FLC Relies on “grass-roots” efforts</a:t>
            </a:r>
          </a:p>
          <a:p>
            <a:pPr>
              <a:defRPr/>
            </a:pPr>
            <a:r>
              <a:rPr lang="en-US" sz="2000" dirty="0"/>
              <a:t>Legislative Action Day – March 21-22, 2017:  Tallahassee</a:t>
            </a:r>
          </a:p>
          <a:p>
            <a:pPr>
              <a:defRPr/>
            </a:pPr>
            <a:r>
              <a:rPr lang="en-US" sz="2000" dirty="0"/>
              <a:t>Working with Legislature and State Agencies all year—</a:t>
            </a:r>
            <a:r>
              <a:rPr lang="en-US" sz="2000" i="1" dirty="0"/>
              <a:t>more than Session</a:t>
            </a:r>
          </a:p>
        </p:txBody>
      </p:sp>
    </p:spTree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/>
              <a:t>FLC Policy Committees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5 – divided by subject area</a:t>
            </a:r>
          </a:p>
          <a:p>
            <a:pPr>
              <a:defRPr/>
            </a:pPr>
            <a:r>
              <a:rPr lang="en-US" dirty="0"/>
              <a:t>Appointments are made by FLC President; will be open again next June for 2018 Session (earlier for even-numbered years</a:t>
            </a:r>
          </a:p>
          <a:p>
            <a:pPr>
              <a:defRPr/>
            </a:pPr>
            <a:r>
              <a:rPr lang="en-US" dirty="0"/>
              <a:t>Usually, Legislative Conference in November -- priority-selection for upcoming spring session; this year NLC dates were a conflict</a:t>
            </a:r>
          </a:p>
          <a:p>
            <a:pPr>
              <a:defRPr/>
            </a:pPr>
            <a:r>
              <a:rPr lang="en-US" dirty="0"/>
              <a:t>Members advocate all year!</a:t>
            </a:r>
          </a:p>
        </p:txBody>
      </p:sp>
    </p:spTree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b="1" dirty="0"/>
              <a:t>Advocacy, Continued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000" dirty="0"/>
              <a:t>League is non-partisan</a:t>
            </a:r>
          </a:p>
          <a:p>
            <a:pPr>
              <a:defRPr/>
            </a:pPr>
            <a:r>
              <a:rPr lang="en-US" sz="2000" dirty="0"/>
              <a:t>Why Have a Legislative Conference?</a:t>
            </a:r>
          </a:p>
          <a:p>
            <a:pPr>
              <a:defRPr/>
            </a:pPr>
            <a:r>
              <a:rPr lang="en-US" sz="2000" dirty="0"/>
              <a:t>What is the Legislative Committee?</a:t>
            </a:r>
          </a:p>
          <a:p>
            <a:pPr>
              <a:defRPr/>
            </a:pPr>
            <a:r>
              <a:rPr lang="en-US" sz="2000" dirty="0"/>
              <a:t>How do we Communicate with Legislators?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ransition>
    <p:fad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CU LOGO Theme with background">
  <a:themeElements>
    <a:clrScheme name="Custom 2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1161C4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LCU LOGO Theme with background" id="{49613D4A-DB9C-4A81-A1BC-F76CAE9FD0EC}" vid="{E3D5E9F6-AE78-4210-93F0-48CFF297526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FLCU LOGO Theme with background</Template>
  <TotalTime>20566</TotalTime>
  <Words>569</Words>
  <Application>Microsoft Office PowerPoint</Application>
  <PresentationFormat>On-screen Show (4:3)</PresentationFormat>
  <Paragraphs>100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Corbel</vt:lpstr>
      <vt:lpstr>Monotype Sorts</vt:lpstr>
      <vt:lpstr>Times New Roman</vt:lpstr>
      <vt:lpstr>FLCU LOGO Theme with background</vt:lpstr>
      <vt:lpstr>Welcome, First Time Attendees!</vt:lpstr>
      <vt:lpstr>Florida League of Cities, Inc.</vt:lpstr>
      <vt:lpstr>What is the League?</vt:lpstr>
      <vt:lpstr>Historical Overview</vt:lpstr>
      <vt:lpstr>Structure of League</vt:lpstr>
      <vt:lpstr>Who Are Our Members?</vt:lpstr>
      <vt:lpstr>Advocacy:   Taking A Stand</vt:lpstr>
      <vt:lpstr>FLC Policy Committees</vt:lpstr>
      <vt:lpstr>Advocacy, Continued</vt:lpstr>
      <vt:lpstr>Advocacy, Continued </vt:lpstr>
      <vt:lpstr>Advocacy at Home</vt:lpstr>
      <vt:lpstr>Federal Advocacy</vt:lpstr>
      <vt:lpstr>How to Get Involved</vt:lpstr>
      <vt:lpstr>Getting the Most out of This Conference</vt:lpstr>
      <vt:lpstr>Programs and Services</vt:lpstr>
      <vt:lpstr>Questions?</vt:lpstr>
    </vt:vector>
  </TitlesOfParts>
  <Company>Florida League of Cities, Inc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Florida League of Cities, Inc.</dc:title>
  <dc:creator>Dell Laptop</dc:creator>
  <cp:lastModifiedBy>Lynn Tipton</cp:lastModifiedBy>
  <cp:revision>40</cp:revision>
  <dcterms:created xsi:type="dcterms:W3CDTF">1999-06-28T21:21:37Z</dcterms:created>
  <dcterms:modified xsi:type="dcterms:W3CDTF">2016-12-06T14:18:26Z</dcterms:modified>
</cp:coreProperties>
</file>