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7" r:id="rId3"/>
    <p:sldId id="292" r:id="rId4"/>
    <p:sldId id="298" r:id="rId5"/>
    <p:sldId id="293" r:id="rId6"/>
    <p:sldId id="294" r:id="rId7"/>
    <p:sldId id="288" r:id="rId8"/>
    <p:sldId id="297" r:id="rId9"/>
    <p:sldId id="299" r:id="rId10"/>
    <p:sldId id="296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7DB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7"/>
    <p:restoredTop sz="94648"/>
  </p:normalViewPr>
  <p:slideViewPr>
    <p:cSldViewPr snapToObjects="1">
      <p:cViewPr varScale="1">
        <p:scale>
          <a:sx n="66" d="100"/>
          <a:sy n="66" d="100"/>
        </p:scale>
        <p:origin x="540" y="66"/>
      </p:cViewPr>
      <p:guideLst>
        <p:guide orient="horz" pos="1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65" d="100"/>
          <a:sy n="165" d="100"/>
        </p:scale>
        <p:origin x="54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A332C-4EA0-0E4E-8370-DF07C6A8D73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7AD7-F0C4-D348-9429-3F1FA0151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D748-626A-0649-A94A-23C672E93997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79190-2D4D-2543-9395-F77C89F25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011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748246" y="6515562"/>
            <a:ext cx="439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5227CC-781A-4A21-91A6-768A44E8C84E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C39D-2A04-4318-A7B6-313E477850D6}" type="datetime1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2518-B3E9-D84E-8206-59CF2578D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18" y="365125"/>
            <a:ext cx="891988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6279777" y="3697941"/>
            <a:ext cx="1089212" cy="18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53083" y="3697941"/>
            <a:ext cx="1089212" cy="18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238130" y="3697941"/>
            <a:ext cx="1089212" cy="18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422323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0"/>
          </p:nvPr>
        </p:nvSpPr>
        <p:spPr>
          <a:xfrm>
            <a:off x="1854615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1"/>
          </p:nvPr>
        </p:nvSpPr>
        <p:spPr>
          <a:xfrm>
            <a:off x="3286907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2"/>
          </p:nvPr>
        </p:nvSpPr>
        <p:spPr>
          <a:xfrm>
            <a:off x="4719199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3"/>
          </p:nvPr>
        </p:nvSpPr>
        <p:spPr>
          <a:xfrm>
            <a:off x="6151491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14"/>
          </p:nvPr>
        </p:nvSpPr>
        <p:spPr>
          <a:xfrm>
            <a:off x="7583783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5"/>
          </p:nvPr>
        </p:nvSpPr>
        <p:spPr>
          <a:xfrm>
            <a:off x="9016075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16"/>
          </p:nvPr>
        </p:nvSpPr>
        <p:spPr>
          <a:xfrm>
            <a:off x="10448366" y="3697941"/>
            <a:ext cx="1298481" cy="25549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1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7327-BC47-44D0-BDF1-5F18CC4EBE51}" type="datetime1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2518-B3E9-D84E-8206-59CF2578D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52" r:id="rId7"/>
    <p:sldLayoutId id="2147483653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dietch@townofsurfsidefl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urfside,_Florida" TargetMode="Externa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eastfloridaclimatecompact.org/wp-content/uploads/2015/10/2015-Compact-Unified-Sea-Level-Rise-Projec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979758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Florida League of Cities Research Symposium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Water Disaster Impacts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December 6, 2017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priorities</a:t>
            </a:r>
          </a:p>
          <a:p>
            <a:r>
              <a:rPr lang="en-US" dirty="0"/>
              <a:t>Balance growth with known hazards</a:t>
            </a:r>
          </a:p>
          <a:p>
            <a:r>
              <a:rPr lang="en-US" dirty="0"/>
              <a:t>Don’t be afraid of the science</a:t>
            </a:r>
          </a:p>
          <a:p>
            <a:r>
              <a:rPr lang="en-US" dirty="0"/>
              <a:t>Short-term thinking conflict with long-term solutions</a:t>
            </a:r>
          </a:p>
          <a:p>
            <a:r>
              <a:rPr lang="en-US" dirty="0"/>
              <a:t>Election timing matters</a:t>
            </a:r>
          </a:p>
          <a:p>
            <a:r>
              <a:rPr lang="en-US" dirty="0"/>
              <a:t>Seek out municipal and NGO partners</a:t>
            </a:r>
          </a:p>
          <a:p>
            <a:r>
              <a:rPr lang="en-US" dirty="0"/>
              <a:t>Provide hope not despair</a:t>
            </a:r>
          </a:p>
        </p:txBody>
      </p:sp>
    </p:spTree>
    <p:extLst>
      <p:ext uri="{BB962C8B-B14F-4D97-AF65-F5344CB8AC3E}">
        <p14:creationId xmlns:p14="http://schemas.microsoft.com/office/powerpoint/2010/main" val="428218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Daniel Dietch</a:t>
            </a:r>
          </a:p>
          <a:p>
            <a:pPr marL="0" indent="0" algn="ctr">
              <a:buNone/>
            </a:pPr>
            <a:r>
              <a:rPr lang="en-US" dirty="0"/>
              <a:t>Town of Surfside</a:t>
            </a:r>
          </a:p>
          <a:p>
            <a:pPr marL="0" indent="0" algn="ctr">
              <a:buNone/>
            </a:pPr>
            <a:r>
              <a:rPr lang="en-US" dirty="0"/>
              <a:t>(305) 861-4863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ddietch@townofsurfsidefl.gov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6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FBA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351338"/>
          </a:xfrm>
        </p:spPr>
        <p:txBody>
          <a:bodyPr/>
          <a:lstStyle/>
          <a:p>
            <a:r>
              <a:rPr lang="en-US" dirty="0"/>
              <a:t>Surfside Overview</a:t>
            </a:r>
          </a:p>
          <a:p>
            <a:pPr lvl="1"/>
            <a:r>
              <a:rPr lang="en-US" dirty="0"/>
              <a:t>Geography</a:t>
            </a:r>
          </a:p>
          <a:p>
            <a:pPr lvl="1"/>
            <a:r>
              <a:rPr lang="en-US" dirty="0"/>
              <a:t>Facts and figure</a:t>
            </a:r>
          </a:p>
          <a:p>
            <a:r>
              <a:rPr lang="en-US" dirty="0"/>
              <a:t>Water Disaster Hazards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Sea Level Rise</a:t>
            </a:r>
          </a:p>
          <a:p>
            <a:pPr lvl="1"/>
            <a:r>
              <a:rPr lang="en-US" dirty="0"/>
              <a:t>Storm Surge</a:t>
            </a:r>
          </a:p>
          <a:p>
            <a:r>
              <a:rPr lang="en-US" dirty="0"/>
              <a:t>Statewide Challenges</a:t>
            </a:r>
          </a:p>
          <a:p>
            <a:r>
              <a:rPr lang="en-US" dirty="0"/>
              <a:t>Political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16" y="4341996"/>
            <a:ext cx="5825367" cy="1796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Surfside – Geography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3" y="1372593"/>
            <a:ext cx="3555037" cy="3750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826" y="1799213"/>
            <a:ext cx="4206842" cy="3109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616" y="6579680"/>
            <a:ext cx="356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https://en.wikipedia.org/wiki/Surfside,_Florida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8433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Surfside – Facts and Figures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24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0.5 square mile of land</a:t>
            </a:r>
          </a:p>
          <a:p>
            <a:r>
              <a:rPr lang="en-US" dirty="0"/>
              <a:t>Coastal ridge</a:t>
            </a:r>
          </a:p>
          <a:p>
            <a:pPr lvl="1"/>
            <a:r>
              <a:rPr lang="en-US" dirty="0"/>
              <a:t>Average elevation – 6 feet</a:t>
            </a:r>
          </a:p>
          <a:p>
            <a:pPr lvl="1"/>
            <a:r>
              <a:rPr lang="en-US" dirty="0"/>
              <a:t>Highest elevation - 12 feet</a:t>
            </a:r>
          </a:p>
          <a:p>
            <a:r>
              <a:rPr lang="en-US" dirty="0"/>
              <a:t>~5,700 residents</a:t>
            </a:r>
          </a:p>
          <a:p>
            <a:r>
              <a:rPr lang="en-US" dirty="0"/>
              <a:t>Water/sewer service provide by Miami-Dade County</a:t>
            </a:r>
          </a:p>
          <a:p>
            <a:r>
              <a:rPr lang="en-US" dirty="0"/>
              <a:t>Pump stations, pipes and stormwater system owned and operated by the Town</a:t>
            </a:r>
          </a:p>
        </p:txBody>
      </p:sp>
    </p:spTree>
    <p:extLst>
      <p:ext uri="{BB962C8B-B14F-4D97-AF65-F5344CB8AC3E}">
        <p14:creationId xmlns:p14="http://schemas.microsoft.com/office/powerpoint/2010/main" val="36611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Disaster Hazards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37613" y="1666435"/>
            <a:ext cx="7986644" cy="2369303"/>
            <a:chOff x="2974427" y="2343806"/>
            <a:chExt cx="6936828" cy="1755228"/>
          </a:xfrm>
        </p:grpSpPr>
        <p:pic>
          <p:nvPicPr>
            <p:cNvPr id="27" name="Picture 7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668658" y="2354318"/>
              <a:ext cx="2208401" cy="1744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905114" y="2375337"/>
              <a:ext cx="2006141" cy="1714973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4427" y="2343806"/>
              <a:ext cx="2651068" cy="1755228"/>
            </a:xfrm>
            <a:prstGeom prst="rect">
              <a:avLst/>
            </a:prstGeom>
          </p:spPr>
        </p:pic>
      </p:grp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4118920" y="4156241"/>
            <a:ext cx="25426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Sea Level Rise</a:t>
            </a: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1026727" y="4143815"/>
            <a:ext cx="3052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Precipitation</a:t>
            </a:r>
          </a:p>
        </p:txBody>
      </p: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6725890" y="4142967"/>
            <a:ext cx="2309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Storm Surge</a:t>
            </a:r>
          </a:p>
        </p:txBody>
      </p:sp>
    </p:spTree>
    <p:extLst>
      <p:ext uri="{BB962C8B-B14F-4D97-AF65-F5344CB8AC3E}">
        <p14:creationId xmlns:p14="http://schemas.microsoft.com/office/powerpoint/2010/main" val="195038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886200"/>
            <a:ext cx="6400800" cy="2354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351338"/>
          </a:xfrm>
        </p:spPr>
        <p:txBody>
          <a:bodyPr/>
          <a:lstStyle/>
          <a:p>
            <a:r>
              <a:rPr lang="en-US" dirty="0"/>
              <a:t>Average rainfall</a:t>
            </a:r>
          </a:p>
          <a:p>
            <a:pPr lvl="1"/>
            <a:r>
              <a:rPr lang="en-US" dirty="0"/>
              <a:t>50” to 60” annually</a:t>
            </a:r>
          </a:p>
          <a:p>
            <a:pPr lvl="1"/>
            <a:r>
              <a:rPr lang="en-US" dirty="0"/>
              <a:t>High intensity, short duration rain events</a:t>
            </a:r>
          </a:p>
          <a:p>
            <a:r>
              <a:rPr lang="en-US" dirty="0"/>
              <a:t>Built environment restricts percolation</a:t>
            </a:r>
          </a:p>
          <a:p>
            <a:r>
              <a:rPr lang="en-US" dirty="0"/>
              <a:t>Adequacy of stormwater system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840" y="1156382"/>
            <a:ext cx="3181794" cy="376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6697" y="504696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</a:t>
            </a:r>
            <a:r>
              <a:rPr lang="en-US" sz="1100" dirty="0"/>
              <a:t> Google Earth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172" y="6280681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</a:t>
            </a:r>
            <a:r>
              <a:rPr lang="en-US" sz="1100" dirty="0"/>
              <a:t>Town of Surfside</a:t>
            </a:r>
          </a:p>
        </p:txBody>
      </p:sp>
    </p:spTree>
    <p:extLst>
      <p:ext uri="{BB962C8B-B14F-4D97-AF65-F5344CB8AC3E}">
        <p14:creationId xmlns:p14="http://schemas.microsoft.com/office/powerpoint/2010/main" val="310286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843"/>
            <a:ext cx="10515600" cy="1325563"/>
          </a:xfrm>
        </p:spPr>
        <p:txBody>
          <a:bodyPr/>
          <a:lstStyle/>
          <a:p>
            <a:r>
              <a:rPr lang="en-US" dirty="0"/>
              <a:t>Sea Level 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351338"/>
          </a:xfrm>
        </p:spPr>
        <p:txBody>
          <a:bodyPr/>
          <a:lstStyle/>
          <a:p>
            <a:r>
              <a:rPr lang="en-US" dirty="0"/>
              <a:t>Education is critically important</a:t>
            </a:r>
          </a:p>
          <a:p>
            <a:r>
              <a:rPr lang="en-US" dirty="0"/>
              <a:t>Consider actions in the short, intermediate and long-term</a:t>
            </a:r>
          </a:p>
          <a:p>
            <a:r>
              <a:rPr lang="en-US" dirty="0"/>
              <a:t>Orderly relocation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6" y="3133029"/>
            <a:ext cx="4016825" cy="2117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9" y="5334559"/>
            <a:ext cx="3810001" cy="60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</a:t>
            </a:r>
            <a:r>
              <a:rPr lang="en-US" sz="1100" dirty="0"/>
              <a:t>: </a:t>
            </a:r>
            <a:r>
              <a:rPr lang="en-US" sz="1100" dirty="0">
                <a:hlinkClick r:id="rId3"/>
              </a:rPr>
              <a:t>http://www.southeastfloridaclimatecompact.org/wp-content/uploads/2015/10/2015-Compact-Unified-Sea-Level-Rise-Projection.pdf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305314" y="6041395"/>
            <a:ext cx="1725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</a:t>
            </a:r>
            <a:r>
              <a:rPr lang="en-US" sz="1100" dirty="0"/>
              <a:t>: Climate Central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314" y="2447788"/>
            <a:ext cx="2516391" cy="312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383" y="2249004"/>
            <a:ext cx="2550564" cy="3103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8281" y="55925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 Feet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96214" y="545441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Surge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943" y="1679802"/>
            <a:ext cx="10515600" cy="4351338"/>
          </a:xfrm>
        </p:spPr>
        <p:txBody>
          <a:bodyPr/>
          <a:lstStyle/>
          <a:p>
            <a:r>
              <a:rPr lang="en-US" dirty="0"/>
              <a:t>Raise risk awareness</a:t>
            </a:r>
          </a:p>
          <a:p>
            <a:r>
              <a:rPr lang="en-US" dirty="0"/>
              <a:t>Dunes and sea walls are the front lines</a:t>
            </a:r>
          </a:p>
          <a:p>
            <a:r>
              <a:rPr lang="en-US" dirty="0"/>
              <a:t>Harden essential infrastructure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24000"/>
            <a:ext cx="4550832" cy="3413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687" y="49623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</a:t>
            </a:r>
            <a:r>
              <a:rPr lang="en-US" sz="1100" dirty="0"/>
              <a:t>Town of Surfside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39207"/>
            <a:ext cx="4194800" cy="2747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943" y="63246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</a:t>
            </a:r>
            <a:r>
              <a:rPr lang="en-US" sz="1100" dirty="0"/>
              <a:t>Miami New Times</a:t>
            </a:r>
          </a:p>
        </p:txBody>
      </p:sp>
    </p:spTree>
    <p:extLst>
      <p:ext uri="{BB962C8B-B14F-4D97-AF65-F5344CB8AC3E}">
        <p14:creationId xmlns:p14="http://schemas.microsoft.com/office/powerpoint/2010/main" val="227536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51722"/>
            <a:ext cx="10515600" cy="1325563"/>
          </a:xfrm>
        </p:spPr>
        <p:txBody>
          <a:bodyPr/>
          <a:lstStyle/>
          <a:p>
            <a:r>
              <a:rPr lang="en-US" dirty="0"/>
              <a:t>Statewide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943" y="1295400"/>
            <a:ext cx="10515600" cy="4351338"/>
          </a:xfrm>
        </p:spPr>
        <p:txBody>
          <a:bodyPr/>
          <a:lstStyle/>
          <a:p>
            <a:r>
              <a:rPr lang="en-US" dirty="0"/>
              <a:t>Population has doubled in last 30 years and set to do so again in next 25 years, increasing by nearly 1,000 people per day</a:t>
            </a:r>
          </a:p>
          <a:p>
            <a:r>
              <a:rPr lang="en-US" dirty="0"/>
              <a:t>Most population centers are located along the coast, vulnerable to coastal flooding </a:t>
            </a:r>
          </a:p>
          <a:p>
            <a:r>
              <a:rPr lang="en-US" dirty="0"/>
              <a:t>Coastal areas are experiencing saltwater intrusion, affecting local water supply</a:t>
            </a:r>
          </a:p>
          <a:p>
            <a:r>
              <a:rPr lang="en-US" dirty="0"/>
              <a:t>Geographic disparity between supplies and demands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01057" y="4572000"/>
            <a:ext cx="7162800" cy="1350834"/>
            <a:chOff x="997609" y="4720733"/>
            <a:chExt cx="7162800" cy="13508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1397" y="4720734"/>
              <a:ext cx="1889012" cy="13508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4724400"/>
              <a:ext cx="2744219" cy="13471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609" y="4720733"/>
              <a:ext cx="2222338" cy="1350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28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289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Agenda</vt:lpstr>
      <vt:lpstr>Surfside – Geography</vt:lpstr>
      <vt:lpstr>Surfside – Facts and Figures</vt:lpstr>
      <vt:lpstr>Water Disaster Hazards </vt:lpstr>
      <vt:lpstr>Precipitation</vt:lpstr>
      <vt:lpstr>Sea Level Rise</vt:lpstr>
      <vt:lpstr>Storm Surge</vt:lpstr>
      <vt:lpstr>Statewide Challenges</vt:lpstr>
      <vt:lpstr>Political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Dietch, Daniel/MDC</cp:lastModifiedBy>
  <cp:revision>209</cp:revision>
  <cp:lastPrinted>2017-11-01T16:04:28Z</cp:lastPrinted>
  <dcterms:created xsi:type="dcterms:W3CDTF">2017-10-29T18:28:03Z</dcterms:created>
  <dcterms:modified xsi:type="dcterms:W3CDTF">2017-12-05T20:08:47Z</dcterms:modified>
</cp:coreProperties>
</file>