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3"/>
  </p:notesMasterIdLst>
  <p:sldIdLst>
    <p:sldId id="256" r:id="rId2"/>
    <p:sldId id="292" r:id="rId3"/>
    <p:sldId id="293" r:id="rId4"/>
    <p:sldId id="308" r:id="rId5"/>
    <p:sldId id="309" r:id="rId6"/>
    <p:sldId id="311" r:id="rId7"/>
    <p:sldId id="323" r:id="rId8"/>
    <p:sldId id="393" r:id="rId9"/>
    <p:sldId id="324" r:id="rId10"/>
    <p:sldId id="310" r:id="rId11"/>
    <p:sldId id="312" r:id="rId12"/>
    <p:sldId id="313" r:id="rId13"/>
    <p:sldId id="316" r:id="rId14"/>
    <p:sldId id="317" r:id="rId15"/>
    <p:sldId id="314" r:id="rId16"/>
    <p:sldId id="315" r:id="rId17"/>
    <p:sldId id="318" r:id="rId18"/>
    <p:sldId id="319" r:id="rId19"/>
    <p:sldId id="320" r:id="rId20"/>
    <p:sldId id="322"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1" r:id="rId35"/>
    <p:sldId id="342" r:id="rId36"/>
    <p:sldId id="343" r:id="rId37"/>
    <p:sldId id="344" r:id="rId38"/>
    <p:sldId id="345" r:id="rId39"/>
    <p:sldId id="346" r:id="rId40"/>
    <p:sldId id="347" r:id="rId41"/>
    <p:sldId id="348"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62" r:id="rId56"/>
    <p:sldId id="363" r:id="rId57"/>
    <p:sldId id="364" r:id="rId58"/>
    <p:sldId id="365" r:id="rId59"/>
    <p:sldId id="366" r:id="rId60"/>
    <p:sldId id="367" r:id="rId61"/>
    <p:sldId id="368" r:id="rId62"/>
    <p:sldId id="369" r:id="rId63"/>
    <p:sldId id="370" r:id="rId64"/>
    <p:sldId id="371" r:id="rId65"/>
    <p:sldId id="372" r:id="rId66"/>
    <p:sldId id="373" r:id="rId67"/>
    <p:sldId id="374" r:id="rId68"/>
    <p:sldId id="375" r:id="rId69"/>
    <p:sldId id="376" r:id="rId70"/>
    <p:sldId id="377" r:id="rId71"/>
    <p:sldId id="378" r:id="rId72"/>
    <p:sldId id="379" r:id="rId73"/>
    <p:sldId id="380" r:id="rId74"/>
    <p:sldId id="381" r:id="rId75"/>
    <p:sldId id="382" r:id="rId76"/>
    <p:sldId id="383" r:id="rId77"/>
    <p:sldId id="384" r:id="rId78"/>
    <p:sldId id="385" r:id="rId79"/>
    <p:sldId id="386" r:id="rId80"/>
    <p:sldId id="387" r:id="rId81"/>
    <p:sldId id="388" r:id="rId82"/>
    <p:sldId id="389" r:id="rId83"/>
    <p:sldId id="390" r:id="rId84"/>
    <p:sldId id="391" r:id="rId85"/>
    <p:sldId id="392" r:id="rId86"/>
    <p:sldId id="257" r:id="rId87"/>
    <p:sldId id="258" r:id="rId88"/>
    <p:sldId id="260" r:id="rId89"/>
    <p:sldId id="261" r:id="rId90"/>
    <p:sldId id="259" r:id="rId91"/>
    <p:sldId id="262" r:id="rId92"/>
    <p:sldId id="264" r:id="rId93"/>
    <p:sldId id="263" r:id="rId94"/>
    <p:sldId id="265" r:id="rId95"/>
    <p:sldId id="266" r:id="rId96"/>
    <p:sldId id="267" r:id="rId97"/>
    <p:sldId id="269" r:id="rId98"/>
    <p:sldId id="270" r:id="rId99"/>
    <p:sldId id="271" r:id="rId100"/>
    <p:sldId id="272" r:id="rId101"/>
    <p:sldId id="275" r:id="rId102"/>
    <p:sldId id="276" r:id="rId103"/>
    <p:sldId id="273" r:id="rId104"/>
    <p:sldId id="283" r:id="rId105"/>
    <p:sldId id="284" r:id="rId106"/>
    <p:sldId id="282" r:id="rId107"/>
    <p:sldId id="285" r:id="rId108"/>
    <p:sldId id="274" r:id="rId109"/>
    <p:sldId id="277" r:id="rId110"/>
    <p:sldId id="278" r:id="rId111"/>
    <p:sldId id="325" r:id="rId112"/>
    <p:sldId id="291" r:id="rId113"/>
    <p:sldId id="288" r:id="rId114"/>
    <p:sldId id="287" r:id="rId115"/>
    <p:sldId id="279" r:id="rId116"/>
    <p:sldId id="290" r:id="rId117"/>
    <p:sldId id="289" r:id="rId118"/>
    <p:sldId id="280" r:id="rId119"/>
    <p:sldId id="326" r:id="rId120"/>
    <p:sldId id="395" r:id="rId121"/>
    <p:sldId id="394"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A5"/>
    <a:srgbClr val="2100C4"/>
    <a:srgbClr val="FF4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15" autoAdjust="0"/>
    <p:restoredTop sz="75696" autoAdjust="0"/>
  </p:normalViewPr>
  <p:slideViewPr>
    <p:cSldViewPr snapToGrid="0">
      <p:cViewPr>
        <p:scale>
          <a:sx n="60" d="100"/>
          <a:sy n="60" d="100"/>
        </p:scale>
        <p:origin x="834" y="42"/>
      </p:cViewPr>
      <p:guideLst/>
    </p:cSldViewPr>
  </p:slideViewPr>
  <p:notesTextViewPr>
    <p:cViewPr>
      <p:scale>
        <a:sx n="20" d="100"/>
        <a:sy n="20" d="100"/>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665974-1BA7-456D-9D4A-0BE32B6B2183}" type="datetimeFigureOut">
              <a:rPr lang="en-US" smtClean="0"/>
              <a:t>12/6/2017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EBA24-446C-4AE4-BFA9-6CB5D3DC5245}" type="slidenum">
              <a:rPr lang="en-US" smtClean="0"/>
              <a:t>‹#›</a:t>
            </a:fld>
            <a:endParaRPr lang="en-US"/>
          </a:p>
        </p:txBody>
      </p:sp>
    </p:spTree>
    <p:extLst>
      <p:ext uri="{BB962C8B-B14F-4D97-AF65-F5344CB8AC3E}">
        <p14:creationId xmlns:p14="http://schemas.microsoft.com/office/powerpoint/2010/main" val="16408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I’m Jerry Murphy with the University of Florida Resilient Communities Initiative.</a:t>
            </a:r>
          </a:p>
          <a:p>
            <a:r>
              <a:rPr lang="en-US" dirty="0"/>
              <a:t>I and my 100 slides are what stand between you and lunch.  I’ll be quick.</a:t>
            </a:r>
          </a:p>
          <a:p>
            <a:endParaRPr lang="en-US" dirty="0"/>
          </a:p>
          <a:p>
            <a:r>
              <a:rPr lang="en-US" dirty="0"/>
              <a:t>I’m a legal scholar, certified planner, and certified floodplain manager.</a:t>
            </a:r>
          </a:p>
        </p:txBody>
      </p:sp>
      <p:sp>
        <p:nvSpPr>
          <p:cNvPr id="4" name="Slide Number Placeholder 3"/>
          <p:cNvSpPr>
            <a:spLocks noGrp="1"/>
          </p:cNvSpPr>
          <p:nvPr>
            <p:ph type="sldNum" sz="quarter" idx="10"/>
          </p:nvPr>
        </p:nvSpPr>
        <p:spPr/>
        <p:txBody>
          <a:bodyPr/>
          <a:lstStyle/>
          <a:p>
            <a:fld id="{A69EBA24-446C-4AE4-BFA9-6CB5D3DC5245}" type="slidenum">
              <a:rPr lang="en-US" smtClean="0"/>
              <a:t>1</a:t>
            </a:fld>
            <a:endParaRPr lang="en-US"/>
          </a:p>
        </p:txBody>
      </p:sp>
    </p:spTree>
    <p:extLst>
      <p:ext uri="{BB962C8B-B14F-4D97-AF65-F5344CB8AC3E}">
        <p14:creationId xmlns:p14="http://schemas.microsoft.com/office/powerpoint/2010/main" val="9623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major municipal challenges is to plan for more resilient infrastructure.  So I challenge you—in the 21</a:t>
            </a:r>
            <a:r>
              <a:rPr lang="en-US" baseline="30000" dirty="0"/>
              <a:t>st</a:t>
            </a:r>
            <a:r>
              <a:rPr lang="en-US" dirty="0"/>
              <a:t> Century—to rethink and even broaden your sense and understanding of the term infrastructure.</a:t>
            </a:r>
          </a:p>
        </p:txBody>
      </p:sp>
      <p:sp>
        <p:nvSpPr>
          <p:cNvPr id="4" name="Slide Number Placeholder 3"/>
          <p:cNvSpPr>
            <a:spLocks noGrp="1"/>
          </p:cNvSpPr>
          <p:nvPr>
            <p:ph type="sldNum" sz="quarter" idx="10"/>
          </p:nvPr>
        </p:nvSpPr>
        <p:spPr/>
        <p:txBody>
          <a:bodyPr/>
          <a:lstStyle/>
          <a:p>
            <a:fld id="{A69EBA24-446C-4AE4-BFA9-6CB5D3DC5245}" type="slidenum">
              <a:rPr lang="en-US" smtClean="0"/>
              <a:t>10</a:t>
            </a:fld>
            <a:endParaRPr lang="en-US"/>
          </a:p>
        </p:txBody>
      </p:sp>
    </p:spTree>
    <p:extLst>
      <p:ext uri="{BB962C8B-B14F-4D97-AF65-F5344CB8AC3E}">
        <p14:creationId xmlns:p14="http://schemas.microsoft.com/office/powerpoint/2010/main" val="1413364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predictions for SLR vary—and seem to only be increasing with each new study—but I encourage you to focus on the R.  I’m aware of no scenario that does not predict a rising sea level.</a:t>
            </a:r>
          </a:p>
        </p:txBody>
      </p:sp>
      <p:sp>
        <p:nvSpPr>
          <p:cNvPr id="4" name="Slide Number Placeholder 3"/>
          <p:cNvSpPr>
            <a:spLocks noGrp="1"/>
          </p:cNvSpPr>
          <p:nvPr>
            <p:ph type="sldNum" sz="quarter" idx="10"/>
          </p:nvPr>
        </p:nvSpPr>
        <p:spPr/>
        <p:txBody>
          <a:bodyPr/>
          <a:lstStyle/>
          <a:p>
            <a:fld id="{A69EBA24-446C-4AE4-BFA9-6CB5D3DC5245}" type="slidenum">
              <a:rPr lang="en-US" smtClean="0"/>
              <a:t>11</a:t>
            </a:fld>
            <a:endParaRPr lang="en-US"/>
          </a:p>
        </p:txBody>
      </p:sp>
    </p:spTree>
    <p:extLst>
      <p:ext uri="{BB962C8B-B14F-4D97-AF65-F5344CB8AC3E}">
        <p14:creationId xmlns:p14="http://schemas.microsoft.com/office/powerpoint/2010/main" val="3473709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here is from the “heartland” of Florida?</a:t>
            </a:r>
          </a:p>
          <a:p>
            <a:r>
              <a:rPr lang="en-US" dirty="0"/>
              <a:t>I often say that some day, I will move to the Bok Tower in Lake Wales, if I live so long.  It’s my somewhat pessimistic promo for Polk County.</a:t>
            </a:r>
          </a:p>
          <a:p>
            <a:r>
              <a:rPr lang="en-US" dirty="0"/>
              <a:t>I fear it will someday be like a </a:t>
            </a:r>
            <a:r>
              <a:rPr lang="en-US" i="1" dirty="0"/>
              <a:t>Road Warrior</a:t>
            </a:r>
            <a:r>
              <a:rPr lang="en-US" i="0" dirty="0"/>
              <a:t> movie to get there.  And then for how long?</a:t>
            </a:r>
          </a:p>
          <a:p>
            <a:r>
              <a:rPr lang="en-US" i="0" dirty="0"/>
              <a:t>This slide goes to the argument that we need to stop the sources of [whatever you want to call it] [Audio note:  CSN(Y) LIVE ALBUM—”Whatever you want to call it]</a:t>
            </a:r>
            <a:endParaRPr lang="en-US" dirty="0"/>
          </a:p>
        </p:txBody>
      </p:sp>
      <p:sp>
        <p:nvSpPr>
          <p:cNvPr id="4" name="Slide Number Placeholder 3"/>
          <p:cNvSpPr>
            <a:spLocks noGrp="1"/>
          </p:cNvSpPr>
          <p:nvPr>
            <p:ph type="sldNum" sz="quarter" idx="10"/>
          </p:nvPr>
        </p:nvSpPr>
        <p:spPr/>
        <p:txBody>
          <a:bodyPr/>
          <a:lstStyle/>
          <a:p>
            <a:fld id="{A69EBA24-446C-4AE4-BFA9-6CB5D3DC5245}" type="slidenum">
              <a:rPr lang="en-US" smtClean="0"/>
              <a:t>12</a:t>
            </a:fld>
            <a:endParaRPr lang="en-US"/>
          </a:p>
        </p:txBody>
      </p:sp>
    </p:spTree>
    <p:extLst>
      <p:ext uri="{BB962C8B-B14F-4D97-AF65-F5344CB8AC3E}">
        <p14:creationId xmlns:p14="http://schemas.microsoft.com/office/powerpoint/2010/main" val="2850766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Englander; who here have had a chance to encounter Dr. Englander?</a:t>
            </a:r>
          </a:p>
          <a:p>
            <a:r>
              <a:rPr lang="en-US" dirty="0"/>
              <a:t>I commend to you his very accessible text, </a:t>
            </a:r>
            <a:r>
              <a:rPr lang="en-US" i="1" dirty="0"/>
              <a:t>High Tide on Main Street</a:t>
            </a:r>
            <a:r>
              <a:rPr lang="en-US" dirty="0"/>
              <a:t>, if you haven’t already.</a:t>
            </a:r>
          </a:p>
          <a:p>
            <a:endParaRPr lang="en-US" dirty="0"/>
          </a:p>
        </p:txBody>
      </p:sp>
      <p:sp>
        <p:nvSpPr>
          <p:cNvPr id="4" name="Slide Number Placeholder 3"/>
          <p:cNvSpPr>
            <a:spLocks noGrp="1"/>
          </p:cNvSpPr>
          <p:nvPr>
            <p:ph type="sldNum" sz="quarter" idx="10"/>
          </p:nvPr>
        </p:nvSpPr>
        <p:spPr/>
        <p:txBody>
          <a:bodyPr/>
          <a:lstStyle/>
          <a:p>
            <a:fld id="{A69EBA24-446C-4AE4-BFA9-6CB5D3DC5245}" type="slidenum">
              <a:rPr lang="en-US" smtClean="0"/>
              <a:t>13</a:t>
            </a:fld>
            <a:endParaRPr lang="en-US"/>
          </a:p>
        </p:txBody>
      </p:sp>
    </p:spTree>
    <p:extLst>
      <p:ext uri="{BB962C8B-B14F-4D97-AF65-F5344CB8AC3E}">
        <p14:creationId xmlns:p14="http://schemas.microsoft.com/office/powerpoint/2010/main" val="211986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graph of the various trends and projections for sea-level rise.</a:t>
            </a:r>
          </a:p>
        </p:txBody>
      </p:sp>
      <p:sp>
        <p:nvSpPr>
          <p:cNvPr id="4" name="Slide Number Placeholder 3"/>
          <p:cNvSpPr>
            <a:spLocks noGrp="1"/>
          </p:cNvSpPr>
          <p:nvPr>
            <p:ph type="sldNum" sz="quarter" idx="10"/>
          </p:nvPr>
        </p:nvSpPr>
        <p:spPr/>
        <p:txBody>
          <a:bodyPr/>
          <a:lstStyle/>
          <a:p>
            <a:fld id="{A69EBA24-446C-4AE4-BFA9-6CB5D3DC5245}" type="slidenum">
              <a:rPr lang="en-US" smtClean="0"/>
              <a:t>14</a:t>
            </a:fld>
            <a:endParaRPr lang="en-US"/>
          </a:p>
        </p:txBody>
      </p:sp>
    </p:spTree>
    <p:extLst>
      <p:ext uri="{BB962C8B-B14F-4D97-AF65-F5344CB8AC3E}">
        <p14:creationId xmlns:p14="http://schemas.microsoft.com/office/powerpoint/2010/main" val="2237472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 reasons, we call this an “eventual inevitability.”  Like the proverbial frog in the pot of cold water place on the stove on simmer, it is so eventual, that it’s hard to feel it coming.  But the signs in coastal Florida are almost everywhere.</a:t>
            </a:r>
          </a:p>
        </p:txBody>
      </p:sp>
      <p:sp>
        <p:nvSpPr>
          <p:cNvPr id="4" name="Slide Number Placeholder 3"/>
          <p:cNvSpPr>
            <a:spLocks noGrp="1"/>
          </p:cNvSpPr>
          <p:nvPr>
            <p:ph type="sldNum" sz="quarter" idx="10"/>
          </p:nvPr>
        </p:nvSpPr>
        <p:spPr/>
        <p:txBody>
          <a:bodyPr/>
          <a:lstStyle/>
          <a:p>
            <a:fld id="{A69EBA24-446C-4AE4-BFA9-6CB5D3DC5245}" type="slidenum">
              <a:rPr lang="en-US" smtClean="0"/>
              <a:t>15</a:t>
            </a:fld>
            <a:endParaRPr lang="en-US"/>
          </a:p>
        </p:txBody>
      </p:sp>
    </p:spTree>
    <p:extLst>
      <p:ext uri="{BB962C8B-B14F-4D97-AF65-F5344CB8AC3E}">
        <p14:creationId xmlns:p14="http://schemas.microsoft.com/office/powerpoint/2010/main" val="1067896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Witness the aftermath of “superstorm” Sandy that effected the majority of the east coast of the US</a:t>
            </a:r>
          </a:p>
        </p:txBody>
      </p:sp>
      <p:sp>
        <p:nvSpPr>
          <p:cNvPr id="4" name="Slide Number Placeholder 3"/>
          <p:cNvSpPr>
            <a:spLocks noGrp="1"/>
          </p:cNvSpPr>
          <p:nvPr>
            <p:ph type="sldNum" sz="quarter" idx="10"/>
          </p:nvPr>
        </p:nvSpPr>
        <p:spPr/>
        <p:txBody>
          <a:bodyPr/>
          <a:lstStyle/>
          <a:p>
            <a:fld id="{A69EBA24-446C-4AE4-BFA9-6CB5D3DC5245}" type="slidenum">
              <a:rPr lang="en-US" smtClean="0"/>
              <a:t>16</a:t>
            </a:fld>
            <a:endParaRPr lang="en-US"/>
          </a:p>
        </p:txBody>
      </p:sp>
    </p:spTree>
    <p:extLst>
      <p:ext uri="{BB962C8B-B14F-4D97-AF65-F5344CB8AC3E}">
        <p14:creationId xmlns:p14="http://schemas.microsoft.com/office/powerpoint/2010/main" val="2675591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early UFRCI projects was a SLR study for the City of St. Augustine.</a:t>
            </a:r>
          </a:p>
        </p:txBody>
      </p:sp>
      <p:sp>
        <p:nvSpPr>
          <p:cNvPr id="4" name="Slide Number Placeholder 3"/>
          <p:cNvSpPr>
            <a:spLocks noGrp="1"/>
          </p:cNvSpPr>
          <p:nvPr>
            <p:ph type="sldNum" sz="quarter" idx="10"/>
          </p:nvPr>
        </p:nvSpPr>
        <p:spPr/>
        <p:txBody>
          <a:bodyPr/>
          <a:lstStyle/>
          <a:p>
            <a:fld id="{A69EBA24-446C-4AE4-BFA9-6CB5D3DC5245}" type="slidenum">
              <a:rPr lang="en-US" smtClean="0"/>
              <a:t>17</a:t>
            </a:fld>
            <a:endParaRPr lang="en-US"/>
          </a:p>
        </p:txBody>
      </p:sp>
    </p:spTree>
    <p:extLst>
      <p:ext uri="{BB962C8B-B14F-4D97-AF65-F5344CB8AC3E}">
        <p14:creationId xmlns:p14="http://schemas.microsoft.com/office/powerpoint/2010/main" val="3500177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scenarios for the longest continuously occupied city in the US with low, medium, and higher range scenarios for SLR and where inundation would occur within the City.</a:t>
            </a:r>
          </a:p>
        </p:txBody>
      </p:sp>
      <p:sp>
        <p:nvSpPr>
          <p:cNvPr id="4" name="Slide Number Placeholder 3"/>
          <p:cNvSpPr>
            <a:spLocks noGrp="1"/>
          </p:cNvSpPr>
          <p:nvPr>
            <p:ph type="sldNum" sz="quarter" idx="10"/>
          </p:nvPr>
        </p:nvSpPr>
        <p:spPr/>
        <p:txBody>
          <a:bodyPr/>
          <a:lstStyle/>
          <a:p>
            <a:fld id="{A69EBA24-446C-4AE4-BFA9-6CB5D3DC5245}" type="slidenum">
              <a:rPr lang="en-US" smtClean="0"/>
              <a:t>18</a:t>
            </a:fld>
            <a:endParaRPr lang="en-US"/>
          </a:p>
        </p:txBody>
      </p:sp>
    </p:spTree>
    <p:extLst>
      <p:ext uri="{BB962C8B-B14F-4D97-AF65-F5344CB8AC3E}">
        <p14:creationId xmlns:p14="http://schemas.microsoft.com/office/powerpoint/2010/main" val="23434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study report helped the City identify where infrastructure, e.g., sanitary sewer lift stations, would be effected by SLR under the various scenarios for rise.</a:t>
            </a:r>
          </a:p>
        </p:txBody>
      </p:sp>
      <p:sp>
        <p:nvSpPr>
          <p:cNvPr id="4" name="Slide Number Placeholder 3"/>
          <p:cNvSpPr>
            <a:spLocks noGrp="1"/>
          </p:cNvSpPr>
          <p:nvPr>
            <p:ph type="sldNum" sz="quarter" idx="10"/>
          </p:nvPr>
        </p:nvSpPr>
        <p:spPr/>
        <p:txBody>
          <a:bodyPr/>
          <a:lstStyle/>
          <a:p>
            <a:fld id="{C2ADAA28-2DD2-43F4-8BDF-DF645AB6BA4C}" type="slidenum">
              <a:rPr lang="en-US" smtClean="0"/>
              <a:t>19</a:t>
            </a:fld>
            <a:endParaRPr lang="en-US"/>
          </a:p>
        </p:txBody>
      </p:sp>
    </p:spTree>
    <p:extLst>
      <p:ext uri="{BB962C8B-B14F-4D97-AF65-F5344CB8AC3E}">
        <p14:creationId xmlns:p14="http://schemas.microsoft.com/office/powerpoint/2010/main" val="262830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the Research + Development Manager for the University of Florida’s Resilient Communities Initiative.</a:t>
            </a:r>
          </a:p>
          <a:p>
            <a:r>
              <a:rPr lang="en-US" dirty="0"/>
              <a:t>Here’s a screen shot of the home page of our website and the address.</a:t>
            </a:r>
          </a:p>
        </p:txBody>
      </p:sp>
      <p:sp>
        <p:nvSpPr>
          <p:cNvPr id="4" name="Slide Number Placeholder 3"/>
          <p:cNvSpPr>
            <a:spLocks noGrp="1"/>
          </p:cNvSpPr>
          <p:nvPr>
            <p:ph type="sldNum" sz="quarter" idx="10"/>
          </p:nvPr>
        </p:nvSpPr>
        <p:spPr/>
        <p:txBody>
          <a:bodyPr/>
          <a:lstStyle/>
          <a:p>
            <a:fld id="{A69EBA24-446C-4AE4-BFA9-6CB5D3DC5245}" type="slidenum">
              <a:rPr lang="en-US" smtClean="0"/>
              <a:t>2</a:t>
            </a:fld>
            <a:endParaRPr lang="en-US"/>
          </a:p>
        </p:txBody>
      </p:sp>
    </p:spTree>
    <p:extLst>
      <p:ext uri="{BB962C8B-B14F-4D97-AF65-F5344CB8AC3E}">
        <p14:creationId xmlns:p14="http://schemas.microsoft.com/office/powerpoint/2010/main" val="81677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next steps for the City of St. Augustine:  Utilized the SLR scenarios map to identify vulnerable sanitary sewer lift stations for elevation, generator back-up, and potential relocation.</a:t>
            </a:r>
          </a:p>
        </p:txBody>
      </p:sp>
      <p:sp>
        <p:nvSpPr>
          <p:cNvPr id="4" name="Slide Number Placeholder 3"/>
          <p:cNvSpPr>
            <a:spLocks noGrp="1"/>
          </p:cNvSpPr>
          <p:nvPr>
            <p:ph type="sldNum" sz="quarter" idx="10"/>
          </p:nvPr>
        </p:nvSpPr>
        <p:spPr/>
        <p:txBody>
          <a:bodyPr/>
          <a:lstStyle/>
          <a:p>
            <a:fld id="{A69EBA24-446C-4AE4-BFA9-6CB5D3DC5245}" type="slidenum">
              <a:rPr lang="en-US" smtClean="0"/>
              <a:t>20</a:t>
            </a:fld>
            <a:endParaRPr lang="en-US"/>
          </a:p>
        </p:txBody>
      </p:sp>
    </p:spTree>
    <p:extLst>
      <p:ext uri="{BB962C8B-B14F-4D97-AF65-F5344CB8AC3E}">
        <p14:creationId xmlns:p14="http://schemas.microsoft.com/office/powerpoint/2010/main" val="3831972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anticipation of a complete comprehensive plan overhaul (in light of the 2011 Community Planning Act), we focused an urban design studio on long-range future planning for the Town of Longboat Key.</a:t>
            </a:r>
          </a:p>
        </p:txBody>
      </p:sp>
      <p:sp>
        <p:nvSpPr>
          <p:cNvPr id="4" name="Slide Number Placeholder 3"/>
          <p:cNvSpPr>
            <a:spLocks noGrp="1"/>
          </p:cNvSpPr>
          <p:nvPr>
            <p:ph type="sldNum" sz="quarter" idx="10"/>
          </p:nvPr>
        </p:nvSpPr>
        <p:spPr/>
        <p:txBody>
          <a:bodyPr/>
          <a:lstStyle/>
          <a:p>
            <a:fld id="{A69EBA24-446C-4AE4-BFA9-6CB5D3DC5245}" type="slidenum">
              <a:rPr lang="en-US" smtClean="0"/>
              <a:t>21</a:t>
            </a:fld>
            <a:endParaRPr lang="en-US"/>
          </a:p>
        </p:txBody>
      </p:sp>
    </p:spTree>
    <p:extLst>
      <p:ext uri="{BB962C8B-B14F-4D97-AF65-F5344CB8AC3E}">
        <p14:creationId xmlns:p14="http://schemas.microsoft.com/office/powerpoint/2010/main" val="2923600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EBA24-446C-4AE4-BFA9-6CB5D3DC5245}" type="slidenum">
              <a:rPr lang="en-US" smtClean="0"/>
              <a:t>22</a:t>
            </a:fld>
            <a:endParaRPr lang="en-US"/>
          </a:p>
        </p:txBody>
      </p:sp>
    </p:spTree>
    <p:extLst>
      <p:ext uri="{BB962C8B-B14F-4D97-AF65-F5344CB8AC3E}">
        <p14:creationId xmlns:p14="http://schemas.microsoft.com/office/powerpoint/2010/main" val="1579720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Augustine may as well be a barrier island on the east coast—much more oceanic-ally active—than Longboat Key.  LBK is actually a barrier island and has no defenses from SLR or storm surge.</a:t>
            </a:r>
          </a:p>
        </p:txBody>
      </p:sp>
      <p:sp>
        <p:nvSpPr>
          <p:cNvPr id="4" name="Slide Number Placeholder 3"/>
          <p:cNvSpPr>
            <a:spLocks noGrp="1"/>
          </p:cNvSpPr>
          <p:nvPr>
            <p:ph type="sldNum" sz="quarter" idx="10"/>
          </p:nvPr>
        </p:nvSpPr>
        <p:spPr/>
        <p:txBody>
          <a:bodyPr/>
          <a:lstStyle/>
          <a:p>
            <a:fld id="{A69EBA24-446C-4AE4-BFA9-6CB5D3DC5245}" type="slidenum">
              <a:rPr lang="en-US" smtClean="0"/>
              <a:t>32</a:t>
            </a:fld>
            <a:endParaRPr lang="en-US"/>
          </a:p>
        </p:txBody>
      </p:sp>
    </p:spTree>
    <p:extLst>
      <p:ext uri="{BB962C8B-B14F-4D97-AF65-F5344CB8AC3E}">
        <p14:creationId xmlns:p14="http://schemas.microsoft.com/office/powerpoint/2010/main" val="877673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law and in planning, we have to abide by certain inalienable principles—said in the context of a dynamically evolving democracy:  health, </a:t>
            </a:r>
            <a:r>
              <a:rPr lang="en-US" i="1" dirty="0"/>
              <a:t>morals</a:t>
            </a:r>
            <a:r>
              <a:rPr lang="en-US" i="0" dirty="0"/>
              <a:t>, safety</a:t>
            </a:r>
            <a:r>
              <a:rPr lang="en-US" dirty="0"/>
              <a:t>, welfare, i.e., the </a:t>
            </a:r>
            <a:r>
              <a:rPr lang="en-US" i="1" dirty="0"/>
              <a:t>police powers</a:t>
            </a:r>
            <a:endParaRPr lang="en-US" dirty="0"/>
          </a:p>
        </p:txBody>
      </p:sp>
      <p:sp>
        <p:nvSpPr>
          <p:cNvPr id="4" name="Slide Number Placeholder 3"/>
          <p:cNvSpPr>
            <a:spLocks noGrp="1"/>
          </p:cNvSpPr>
          <p:nvPr>
            <p:ph type="sldNum" sz="quarter" idx="10"/>
          </p:nvPr>
        </p:nvSpPr>
        <p:spPr/>
        <p:txBody>
          <a:bodyPr/>
          <a:lstStyle/>
          <a:p>
            <a:fld id="{A69EBA24-446C-4AE4-BFA9-6CB5D3DC5245}" type="slidenum">
              <a:rPr lang="en-US" smtClean="0"/>
              <a:t>41</a:t>
            </a:fld>
            <a:endParaRPr lang="en-US"/>
          </a:p>
        </p:txBody>
      </p:sp>
    </p:spTree>
    <p:extLst>
      <p:ext uri="{BB962C8B-B14F-4D97-AF65-F5344CB8AC3E}">
        <p14:creationId xmlns:p14="http://schemas.microsoft.com/office/powerpoint/2010/main" val="3207687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solutions to intractable problems.</a:t>
            </a:r>
          </a:p>
          <a:p>
            <a:r>
              <a:rPr lang="en-US" dirty="0"/>
              <a:t>Work with carrying capacity analyses.</a:t>
            </a:r>
          </a:p>
          <a:p>
            <a:r>
              <a:rPr lang="en-US" dirty="0"/>
              <a:t>Incorporate SLR options into Comp Plan and LDRs, e.g., Comprehensive Plan and Land Development Code.</a:t>
            </a:r>
          </a:p>
          <a:p>
            <a:r>
              <a:rPr lang="en-US" dirty="0"/>
              <a:t>Know the capacity of your existing infrastructure—depreciated for time served—and what additional capacity is necessary to sustain growth.</a:t>
            </a:r>
          </a:p>
          <a:p>
            <a:r>
              <a:rPr lang="en-US" dirty="0"/>
              <a:t>Legislative Implementation:  e. g., Policy changes, Code changes, Direction and Prioritization of Implementation Goals, Objectives, Policies, and Strategies:  GOPS.</a:t>
            </a:r>
          </a:p>
        </p:txBody>
      </p:sp>
      <p:sp>
        <p:nvSpPr>
          <p:cNvPr id="4" name="Slide Number Placeholder 3"/>
          <p:cNvSpPr>
            <a:spLocks noGrp="1"/>
          </p:cNvSpPr>
          <p:nvPr>
            <p:ph type="sldNum" sz="quarter" idx="10"/>
          </p:nvPr>
        </p:nvSpPr>
        <p:spPr/>
        <p:txBody>
          <a:bodyPr/>
          <a:lstStyle/>
          <a:p>
            <a:fld id="{A69EBA24-446C-4AE4-BFA9-6CB5D3DC5245}" type="slidenum">
              <a:rPr lang="en-US" smtClean="0"/>
              <a:t>83</a:t>
            </a:fld>
            <a:endParaRPr lang="en-US"/>
          </a:p>
        </p:txBody>
      </p:sp>
    </p:spTree>
    <p:extLst>
      <p:ext uri="{BB962C8B-B14F-4D97-AF65-F5344CB8AC3E}">
        <p14:creationId xmlns:p14="http://schemas.microsoft.com/office/powerpoint/2010/main" val="2286841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and capitalize upon areas of opportunity.</a:t>
            </a:r>
          </a:p>
          <a:p>
            <a:r>
              <a:rPr lang="en-US" dirty="0"/>
              <a:t>Promote multi-modal transportation.</a:t>
            </a:r>
          </a:p>
          <a:p>
            <a:r>
              <a:rPr lang="en-US" dirty="0"/>
              <a:t>Incentivize water-based “public” transit.</a:t>
            </a:r>
          </a:p>
          <a:p>
            <a:r>
              <a:rPr lang="en-US" dirty="0"/>
              <a:t>Investigate alternatives to traditional beach renourishment—contemplate retreat.</a:t>
            </a:r>
          </a:p>
          <a:p>
            <a:r>
              <a:rPr lang="en-US" dirty="0"/>
              <a:t>Consider alternative energy sources for the future.</a:t>
            </a:r>
          </a:p>
        </p:txBody>
      </p:sp>
      <p:sp>
        <p:nvSpPr>
          <p:cNvPr id="4" name="Slide Number Placeholder 3"/>
          <p:cNvSpPr>
            <a:spLocks noGrp="1"/>
          </p:cNvSpPr>
          <p:nvPr>
            <p:ph type="sldNum" sz="quarter" idx="10"/>
          </p:nvPr>
        </p:nvSpPr>
        <p:spPr/>
        <p:txBody>
          <a:bodyPr/>
          <a:lstStyle/>
          <a:p>
            <a:fld id="{A69EBA24-446C-4AE4-BFA9-6CB5D3DC5245}" type="slidenum">
              <a:rPr lang="en-US" smtClean="0"/>
              <a:t>84</a:t>
            </a:fld>
            <a:endParaRPr lang="en-US"/>
          </a:p>
        </p:txBody>
      </p:sp>
    </p:spTree>
    <p:extLst>
      <p:ext uri="{BB962C8B-B14F-4D97-AF65-F5344CB8AC3E}">
        <p14:creationId xmlns:p14="http://schemas.microsoft.com/office/powerpoint/2010/main" val="3030652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i="0" dirty="0">
                <a:latin typeface="Arial" panose="020B0604020202020204" pitchFamily="34" charset="0"/>
                <a:cs typeface="Arial" panose="020B0604020202020204" pitchFamily="34" charset="0"/>
              </a:rPr>
              <a:t>Collaborative efforts to create and sustain local communities and regions faced with threats, including natural hazards, resource constraints, and market hazards resulting from public and private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1" i="1" dirty="0">
                <a:latin typeface="Arial" panose="020B0604020202020204" pitchFamily="34" charset="0"/>
                <a:cs typeface="Arial" panose="020B0604020202020204" pitchFamily="34" charset="0"/>
              </a:rPr>
              <a:t>A collaborative of effort related to creating and sustaining local communities and regions faced with various threats, including natural hazards and resource constraints, as well as market hazards resulting from public and private actions.</a:t>
            </a:r>
          </a:p>
          <a:p>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69EBA24-446C-4AE4-BFA9-6CB5D3DC5245}" type="slidenum">
              <a:rPr lang="en-US" smtClean="0"/>
              <a:t>111</a:t>
            </a:fld>
            <a:endParaRPr lang="en-US"/>
          </a:p>
        </p:txBody>
      </p:sp>
    </p:spTree>
    <p:extLst>
      <p:ext uri="{BB962C8B-B14F-4D97-AF65-F5344CB8AC3E}">
        <p14:creationId xmlns:p14="http://schemas.microsoft.com/office/powerpoint/2010/main" val="1989921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9EBA24-446C-4AE4-BFA9-6CB5D3DC5245}" type="slidenum">
              <a:rPr lang="en-US" smtClean="0"/>
              <a:t>112</a:t>
            </a:fld>
            <a:endParaRPr lang="en-US"/>
          </a:p>
        </p:txBody>
      </p:sp>
    </p:spTree>
    <p:extLst>
      <p:ext uri="{BB962C8B-B14F-4D97-AF65-F5344CB8AC3E}">
        <p14:creationId xmlns:p14="http://schemas.microsoft.com/office/powerpoint/2010/main" val="3561571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9EBA24-446C-4AE4-BFA9-6CB5D3DC5245}" type="slidenum">
              <a:rPr lang="en-US" smtClean="0"/>
              <a:t>113</a:t>
            </a:fld>
            <a:endParaRPr lang="en-US"/>
          </a:p>
        </p:txBody>
      </p:sp>
    </p:spTree>
    <p:extLst>
      <p:ext uri="{BB962C8B-B14F-4D97-AF65-F5344CB8AC3E}">
        <p14:creationId xmlns:p14="http://schemas.microsoft.com/office/powerpoint/2010/main" val="410448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nothing our faculty, staff, and students can do TO a local government.</a:t>
            </a:r>
          </a:p>
          <a:p>
            <a:r>
              <a:rPr lang="en-US" dirty="0"/>
              <a:t>There is much we may be able to do FOR you.</a:t>
            </a:r>
          </a:p>
        </p:txBody>
      </p:sp>
      <p:sp>
        <p:nvSpPr>
          <p:cNvPr id="4" name="Slide Number Placeholder 3"/>
          <p:cNvSpPr>
            <a:spLocks noGrp="1"/>
          </p:cNvSpPr>
          <p:nvPr>
            <p:ph type="sldNum" sz="quarter" idx="10"/>
          </p:nvPr>
        </p:nvSpPr>
        <p:spPr/>
        <p:txBody>
          <a:bodyPr/>
          <a:lstStyle/>
          <a:p>
            <a:fld id="{A69EBA24-446C-4AE4-BFA9-6CB5D3DC5245}" type="slidenum">
              <a:rPr lang="en-US" smtClean="0"/>
              <a:t>3</a:t>
            </a:fld>
            <a:endParaRPr lang="en-US"/>
          </a:p>
        </p:txBody>
      </p:sp>
    </p:spTree>
    <p:extLst>
      <p:ext uri="{BB962C8B-B14F-4D97-AF65-F5344CB8AC3E}">
        <p14:creationId xmlns:p14="http://schemas.microsoft.com/office/powerpoint/2010/main" val="959931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9EBA24-446C-4AE4-BFA9-6CB5D3DC5245}" type="slidenum">
              <a:rPr lang="en-US" smtClean="0"/>
              <a:t>114</a:t>
            </a:fld>
            <a:endParaRPr lang="en-US"/>
          </a:p>
        </p:txBody>
      </p:sp>
    </p:spTree>
    <p:extLst>
      <p:ext uri="{BB962C8B-B14F-4D97-AF65-F5344CB8AC3E}">
        <p14:creationId xmlns:p14="http://schemas.microsoft.com/office/powerpoint/2010/main" val="2723054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9EBA24-446C-4AE4-BFA9-6CB5D3DC5245}" type="slidenum">
              <a:rPr lang="en-US" smtClean="0"/>
              <a:t>115</a:t>
            </a:fld>
            <a:endParaRPr lang="en-US"/>
          </a:p>
        </p:txBody>
      </p:sp>
    </p:spTree>
    <p:extLst>
      <p:ext uri="{BB962C8B-B14F-4D97-AF65-F5344CB8AC3E}">
        <p14:creationId xmlns:p14="http://schemas.microsoft.com/office/powerpoint/2010/main" val="2126922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9EBA24-446C-4AE4-BFA9-6CB5D3DC5245}" type="slidenum">
              <a:rPr lang="en-US" smtClean="0"/>
              <a:t>116</a:t>
            </a:fld>
            <a:endParaRPr lang="en-US"/>
          </a:p>
        </p:txBody>
      </p:sp>
    </p:spTree>
    <p:extLst>
      <p:ext uri="{BB962C8B-B14F-4D97-AF65-F5344CB8AC3E}">
        <p14:creationId xmlns:p14="http://schemas.microsoft.com/office/powerpoint/2010/main" val="1600227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9EBA24-446C-4AE4-BFA9-6CB5D3DC5245}" type="slidenum">
              <a:rPr lang="en-US" smtClean="0"/>
              <a:t>117</a:t>
            </a:fld>
            <a:endParaRPr lang="en-US"/>
          </a:p>
        </p:txBody>
      </p:sp>
    </p:spTree>
    <p:extLst>
      <p:ext uri="{BB962C8B-B14F-4D97-AF65-F5344CB8AC3E}">
        <p14:creationId xmlns:p14="http://schemas.microsoft.com/office/powerpoint/2010/main" val="3948190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we, but on the same planet—EARTH—and what are we going to do about it as the pre-eminent species in the Universe?  </a:t>
            </a:r>
            <a:r>
              <a:rPr lang="en-US"/>
              <a:t>JFK?</a:t>
            </a:r>
            <a:endParaRPr lang="en-US" dirty="0"/>
          </a:p>
        </p:txBody>
      </p:sp>
      <p:sp>
        <p:nvSpPr>
          <p:cNvPr id="4" name="Slide Number Placeholder 3"/>
          <p:cNvSpPr>
            <a:spLocks noGrp="1"/>
          </p:cNvSpPr>
          <p:nvPr>
            <p:ph type="sldNum" sz="quarter" idx="10"/>
          </p:nvPr>
        </p:nvSpPr>
        <p:spPr/>
        <p:txBody>
          <a:bodyPr/>
          <a:lstStyle/>
          <a:p>
            <a:fld id="{A69EBA24-446C-4AE4-BFA9-6CB5D3DC5245}" type="slidenum">
              <a:rPr lang="en-US" smtClean="0"/>
              <a:t>118</a:t>
            </a:fld>
            <a:endParaRPr lang="en-US"/>
          </a:p>
        </p:txBody>
      </p:sp>
    </p:spTree>
    <p:extLst>
      <p:ext uri="{BB962C8B-B14F-4D97-AF65-F5344CB8AC3E}">
        <p14:creationId xmlns:p14="http://schemas.microsoft.com/office/powerpoint/2010/main" val="280087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9EBA24-446C-4AE4-BFA9-6CB5D3DC5245}" type="slidenum">
              <a:rPr lang="en-US" smtClean="0"/>
              <a:t>119</a:t>
            </a:fld>
            <a:endParaRPr lang="en-US"/>
          </a:p>
        </p:txBody>
      </p:sp>
    </p:spTree>
    <p:extLst>
      <p:ext uri="{BB962C8B-B14F-4D97-AF65-F5344CB8AC3E}">
        <p14:creationId xmlns:p14="http://schemas.microsoft.com/office/powerpoint/2010/main" val="1327983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the Research + Development Manager for the University of Florida’s Resilient Communities Initiative.</a:t>
            </a:r>
          </a:p>
          <a:p>
            <a:r>
              <a:rPr lang="en-US" dirty="0"/>
              <a:t>Here’s a screen shot of the home page of our website and the address.</a:t>
            </a:r>
          </a:p>
        </p:txBody>
      </p:sp>
      <p:sp>
        <p:nvSpPr>
          <p:cNvPr id="4" name="Slide Number Placeholder 3"/>
          <p:cNvSpPr>
            <a:spLocks noGrp="1"/>
          </p:cNvSpPr>
          <p:nvPr>
            <p:ph type="sldNum" sz="quarter" idx="10"/>
          </p:nvPr>
        </p:nvSpPr>
        <p:spPr/>
        <p:txBody>
          <a:bodyPr/>
          <a:lstStyle/>
          <a:p>
            <a:fld id="{A69EBA24-446C-4AE4-BFA9-6CB5D3DC5245}" type="slidenum">
              <a:rPr lang="en-US" smtClean="0"/>
              <a:t>121</a:t>
            </a:fld>
            <a:endParaRPr lang="en-US"/>
          </a:p>
        </p:txBody>
      </p:sp>
    </p:spTree>
    <p:extLst>
      <p:ext uri="{BB962C8B-B14F-4D97-AF65-F5344CB8AC3E}">
        <p14:creationId xmlns:p14="http://schemas.microsoft.com/office/powerpoint/2010/main" val="2036049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steps toward a future of resilient infrastructure is an acceptance of current and future global conditions.</a:t>
            </a:r>
          </a:p>
          <a:p>
            <a:r>
              <a:rPr lang="en-US" dirty="0"/>
              <a:t>Global warming, climate change, Sea Level Rise (SLR)—call it what you will, blame or no blame—the important policy decision is to recognize flooding is more frequent, more persistent, and we are in the rising water level part of any scenario where these more persistent flood waters may recede.  </a:t>
            </a:r>
          </a:p>
          <a:p>
            <a:r>
              <a:rPr lang="en-US" dirty="0"/>
              <a:t>In biblical literature, God gave a warning, direction, and Noah built an Arc.  Is there some irony that the primary US </a:t>
            </a:r>
            <a:r>
              <a:rPr lang="en-US" dirty="0" err="1"/>
              <a:t>Gov’tal</a:t>
            </a:r>
            <a:r>
              <a:rPr lang="en-US" dirty="0"/>
              <a:t> agency dealing with the measurement and dissemination of </a:t>
            </a:r>
            <a:r>
              <a:rPr lang="en-US" dirty="0" err="1"/>
              <a:t>clmate</a:t>
            </a:r>
            <a:r>
              <a:rPr lang="en-US" dirty="0"/>
              <a:t> data in this regard is NOAA?</a:t>
            </a:r>
          </a:p>
        </p:txBody>
      </p:sp>
      <p:sp>
        <p:nvSpPr>
          <p:cNvPr id="4" name="Slide Number Placeholder 3"/>
          <p:cNvSpPr>
            <a:spLocks noGrp="1"/>
          </p:cNvSpPr>
          <p:nvPr>
            <p:ph type="sldNum" sz="quarter" idx="10"/>
          </p:nvPr>
        </p:nvSpPr>
        <p:spPr/>
        <p:txBody>
          <a:bodyPr/>
          <a:lstStyle/>
          <a:p>
            <a:fld id="{A69EBA24-446C-4AE4-BFA9-6CB5D3DC5245}" type="slidenum">
              <a:rPr lang="en-US" smtClean="0"/>
              <a:t>4</a:t>
            </a:fld>
            <a:endParaRPr lang="en-US"/>
          </a:p>
        </p:txBody>
      </p:sp>
    </p:spTree>
    <p:extLst>
      <p:ext uri="{BB962C8B-B14F-4D97-AF65-F5344CB8AC3E}">
        <p14:creationId xmlns:p14="http://schemas.microsoft.com/office/powerpoint/2010/main" val="70197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purposes of our discussion today, I’ll try to stick with SLR.</a:t>
            </a:r>
          </a:p>
          <a:p>
            <a:r>
              <a:rPr lang="en-US" dirty="0"/>
              <a:t>This is increasingly anywhere in coastal Florida.  And not just during a hurricane or tropical storm.</a:t>
            </a:r>
          </a:p>
        </p:txBody>
      </p:sp>
      <p:sp>
        <p:nvSpPr>
          <p:cNvPr id="4" name="Slide Number Placeholder 3"/>
          <p:cNvSpPr>
            <a:spLocks noGrp="1"/>
          </p:cNvSpPr>
          <p:nvPr>
            <p:ph type="sldNum" sz="quarter" idx="10"/>
          </p:nvPr>
        </p:nvSpPr>
        <p:spPr/>
        <p:txBody>
          <a:bodyPr/>
          <a:lstStyle/>
          <a:p>
            <a:fld id="{A69EBA24-446C-4AE4-BFA9-6CB5D3DC5245}" type="slidenum">
              <a:rPr lang="en-US" smtClean="0"/>
              <a:t>5</a:t>
            </a:fld>
            <a:endParaRPr lang="en-US"/>
          </a:p>
        </p:txBody>
      </p:sp>
    </p:spTree>
    <p:extLst>
      <p:ext uri="{BB962C8B-B14F-4D97-AF65-F5344CB8AC3E}">
        <p14:creationId xmlns:p14="http://schemas.microsoft.com/office/powerpoint/2010/main" val="3403409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monument to Alex Haley—author of the </a:t>
            </a:r>
            <a:r>
              <a:rPr lang="en-US" i="1" dirty="0"/>
              <a:t>Roots</a:t>
            </a:r>
            <a:r>
              <a:rPr lang="en-US" i="0" dirty="0"/>
              <a:t> saga—in Annapolis, MD, during a nuisance event.</a:t>
            </a:r>
            <a:endParaRPr lang="en-US" dirty="0"/>
          </a:p>
        </p:txBody>
      </p:sp>
      <p:sp>
        <p:nvSpPr>
          <p:cNvPr id="4" name="Slide Number Placeholder 3"/>
          <p:cNvSpPr>
            <a:spLocks noGrp="1"/>
          </p:cNvSpPr>
          <p:nvPr>
            <p:ph type="sldNum" sz="quarter" idx="10"/>
          </p:nvPr>
        </p:nvSpPr>
        <p:spPr/>
        <p:txBody>
          <a:bodyPr/>
          <a:lstStyle/>
          <a:p>
            <a:fld id="{A69EBA24-446C-4AE4-BFA9-6CB5D3DC5245}" type="slidenum">
              <a:rPr lang="en-US" smtClean="0"/>
              <a:t>6</a:t>
            </a:fld>
            <a:endParaRPr lang="en-US"/>
          </a:p>
        </p:txBody>
      </p:sp>
    </p:spTree>
    <p:extLst>
      <p:ext uri="{BB962C8B-B14F-4D97-AF65-F5344CB8AC3E}">
        <p14:creationId xmlns:p14="http://schemas.microsoft.com/office/powerpoint/2010/main" val="1947050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is after beach renourishment.</a:t>
            </a:r>
          </a:p>
          <a:p>
            <a:r>
              <a:rPr lang="en-US" dirty="0"/>
              <a:t>No.  </a:t>
            </a:r>
          </a:p>
          <a:p>
            <a:r>
              <a:rPr lang="en-US" dirty="0"/>
              <a:t>This is snow.  Who here knows what snow is?</a:t>
            </a:r>
          </a:p>
          <a:p>
            <a:r>
              <a:rPr lang="en-US" dirty="0"/>
              <a:t>It’s been a once in a decade or less type of event in Florida – Peninsular Florida, anyway – in my five (5) decades in the state.</a:t>
            </a:r>
          </a:p>
          <a:p>
            <a:r>
              <a:rPr lang="en-US" dirty="0"/>
              <a:t>What does the future hold?  Snow, I’ll remind the more Floridian of y’all is just another form of water, of precipitation</a:t>
            </a:r>
          </a:p>
        </p:txBody>
      </p:sp>
      <p:sp>
        <p:nvSpPr>
          <p:cNvPr id="4" name="Slide Number Placeholder 3"/>
          <p:cNvSpPr>
            <a:spLocks noGrp="1"/>
          </p:cNvSpPr>
          <p:nvPr>
            <p:ph type="sldNum" sz="quarter" idx="10"/>
          </p:nvPr>
        </p:nvSpPr>
        <p:spPr/>
        <p:txBody>
          <a:bodyPr/>
          <a:lstStyle/>
          <a:p>
            <a:fld id="{A69EBA24-446C-4AE4-BFA9-6CB5D3DC5245}" type="slidenum">
              <a:rPr lang="en-US" smtClean="0"/>
              <a:t>7</a:t>
            </a:fld>
            <a:endParaRPr lang="en-US"/>
          </a:p>
        </p:txBody>
      </p:sp>
    </p:spTree>
    <p:extLst>
      <p:ext uri="{BB962C8B-B14F-4D97-AF65-F5344CB8AC3E}">
        <p14:creationId xmlns:p14="http://schemas.microsoft.com/office/powerpoint/2010/main" val="237635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picture of the conditions the monument’s designer envisioned.</a:t>
            </a:r>
          </a:p>
        </p:txBody>
      </p:sp>
      <p:sp>
        <p:nvSpPr>
          <p:cNvPr id="4" name="Slide Number Placeholder 3"/>
          <p:cNvSpPr>
            <a:spLocks noGrp="1"/>
          </p:cNvSpPr>
          <p:nvPr>
            <p:ph type="sldNum" sz="quarter" idx="10"/>
          </p:nvPr>
        </p:nvSpPr>
        <p:spPr/>
        <p:txBody>
          <a:bodyPr/>
          <a:lstStyle/>
          <a:p>
            <a:fld id="{A69EBA24-446C-4AE4-BFA9-6CB5D3DC5245}" type="slidenum">
              <a:rPr lang="en-US" smtClean="0"/>
              <a:t>8</a:t>
            </a:fld>
            <a:endParaRPr lang="en-US"/>
          </a:p>
        </p:txBody>
      </p:sp>
    </p:spTree>
    <p:extLst>
      <p:ext uri="{BB962C8B-B14F-4D97-AF65-F5344CB8AC3E}">
        <p14:creationId xmlns:p14="http://schemas.microsoft.com/office/powerpoint/2010/main" val="537274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things can always get worse. . . and we are in the rising water level part of any scenario where the flood waters ultimately recede.  When extreme events become more frequent, they are no longer extreme.  They are the (otherwise beloved) </a:t>
            </a:r>
            <a:r>
              <a:rPr lang="en-US" i="1" dirty="0"/>
              <a:t>status quo</a:t>
            </a:r>
            <a:r>
              <a:rPr lang="en-US" i="0" dirty="0"/>
              <a:t>.</a:t>
            </a:r>
            <a:endParaRPr lang="en-US" dirty="0"/>
          </a:p>
          <a:p>
            <a:endParaRPr lang="en-US" dirty="0"/>
          </a:p>
        </p:txBody>
      </p:sp>
      <p:sp>
        <p:nvSpPr>
          <p:cNvPr id="4" name="Slide Number Placeholder 3"/>
          <p:cNvSpPr>
            <a:spLocks noGrp="1"/>
          </p:cNvSpPr>
          <p:nvPr>
            <p:ph type="sldNum" sz="quarter" idx="10"/>
          </p:nvPr>
        </p:nvSpPr>
        <p:spPr/>
        <p:txBody>
          <a:bodyPr/>
          <a:lstStyle/>
          <a:p>
            <a:fld id="{A69EBA24-446C-4AE4-BFA9-6CB5D3DC5245}" type="slidenum">
              <a:rPr lang="en-US" smtClean="0"/>
              <a:t>9</a:t>
            </a:fld>
            <a:endParaRPr lang="en-US"/>
          </a:p>
        </p:txBody>
      </p:sp>
    </p:spTree>
    <p:extLst>
      <p:ext uri="{BB962C8B-B14F-4D97-AF65-F5344CB8AC3E}">
        <p14:creationId xmlns:p14="http://schemas.microsoft.com/office/powerpoint/2010/main" val="683833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 y="1050925"/>
            <a:ext cx="1590675" cy="5348288"/>
          </a:xfrm>
          <a:prstGeom prst="rect">
            <a:avLst/>
          </a:prstGeom>
          <a:solidFill>
            <a:srgbClr val="FF4B00"/>
          </a:solidFill>
          <a:ln w="9525">
            <a:noFill/>
            <a:miter lim="800000"/>
            <a:headEnd/>
            <a:tailEnd/>
          </a:ln>
          <a:effectLst/>
        </p:spPr>
        <p:txBody>
          <a:bodyPr wrap="none" anchor="ctr"/>
          <a:lstStyle/>
          <a:p>
            <a:pPr algn="ctr" fontAlgn="base">
              <a:spcBef>
                <a:spcPct val="0"/>
              </a:spcBef>
              <a:spcAft>
                <a:spcPct val="0"/>
              </a:spcAft>
            </a:pPr>
            <a:endParaRPr lang="en-US" sz="1800">
              <a:solidFill>
                <a:srgbClr val="000000"/>
              </a:solidFill>
            </a:endParaRPr>
          </a:p>
        </p:txBody>
      </p:sp>
      <p:sp>
        <p:nvSpPr>
          <p:cNvPr id="5123" name="Rectangle 3"/>
          <p:cNvSpPr>
            <a:spLocks noChangeArrowheads="1"/>
          </p:cNvSpPr>
          <p:nvPr/>
        </p:nvSpPr>
        <p:spPr bwMode="auto">
          <a:xfrm>
            <a:off x="0" y="6400800"/>
            <a:ext cx="9144000" cy="457200"/>
          </a:xfrm>
          <a:prstGeom prst="rect">
            <a:avLst/>
          </a:prstGeom>
          <a:solidFill>
            <a:srgbClr val="0021A5"/>
          </a:solidFill>
          <a:ln w="9525">
            <a:noFill/>
            <a:miter lim="800000"/>
            <a:headEnd/>
            <a:tailEnd/>
          </a:ln>
          <a:effectLst/>
        </p:spPr>
        <p:txBody>
          <a:bodyPr wrap="none" anchor="ctr"/>
          <a:lstStyle/>
          <a:p>
            <a:pPr algn="ctr" fontAlgn="base">
              <a:spcBef>
                <a:spcPct val="0"/>
              </a:spcBef>
              <a:spcAft>
                <a:spcPct val="0"/>
              </a:spcAft>
            </a:pPr>
            <a:endParaRPr lang="en-US" sz="1800">
              <a:solidFill>
                <a:srgbClr val="000000"/>
              </a:solidFill>
            </a:endParaRPr>
          </a:p>
        </p:txBody>
      </p:sp>
      <p:sp>
        <p:nvSpPr>
          <p:cNvPr id="5124" name="Rectangle 4"/>
          <p:cNvSpPr>
            <a:spLocks noChangeArrowheads="1"/>
          </p:cNvSpPr>
          <p:nvPr/>
        </p:nvSpPr>
        <p:spPr bwMode="auto">
          <a:xfrm>
            <a:off x="0" y="2"/>
            <a:ext cx="9144000" cy="1050925"/>
          </a:xfrm>
          <a:prstGeom prst="rect">
            <a:avLst/>
          </a:prstGeom>
          <a:solidFill>
            <a:srgbClr val="0021A5"/>
          </a:solidFill>
          <a:ln w="9525">
            <a:noFill/>
            <a:miter lim="800000"/>
            <a:headEnd/>
            <a:tailEnd/>
          </a:ln>
          <a:effectLst/>
        </p:spPr>
        <p:txBody>
          <a:bodyPr wrap="none" anchor="ctr"/>
          <a:lstStyle/>
          <a:p>
            <a:pPr algn="ctr" fontAlgn="base">
              <a:spcBef>
                <a:spcPct val="0"/>
              </a:spcBef>
              <a:spcAft>
                <a:spcPct val="0"/>
              </a:spcAft>
            </a:pPr>
            <a:endParaRPr lang="en-US" sz="1800">
              <a:solidFill>
                <a:srgbClr val="000000"/>
              </a:solidFill>
            </a:endParaRPr>
          </a:p>
        </p:txBody>
      </p:sp>
      <p:sp>
        <p:nvSpPr>
          <p:cNvPr id="5125" name="Rectangle 5"/>
          <p:cNvSpPr>
            <a:spLocks noGrp="1" noChangeArrowheads="1"/>
          </p:cNvSpPr>
          <p:nvPr>
            <p:ph type="ctrTitle"/>
          </p:nvPr>
        </p:nvSpPr>
        <p:spPr>
          <a:xfrm>
            <a:off x="1676400" y="2095500"/>
            <a:ext cx="7315200" cy="1143000"/>
          </a:xfrm>
        </p:spPr>
        <p:txBody>
          <a:bodyPr/>
          <a:lstStyle>
            <a:lvl1pPr algn="ctr">
              <a:defRPr>
                <a:solidFill>
                  <a:srgbClr val="0021A5"/>
                </a:solidFill>
              </a:defRPr>
            </a:lvl1pPr>
          </a:lstStyle>
          <a:p>
            <a:r>
              <a:rPr lang="en-US"/>
              <a:t>Click to edit Master title style</a:t>
            </a:r>
          </a:p>
        </p:txBody>
      </p:sp>
      <p:sp>
        <p:nvSpPr>
          <p:cNvPr id="5126" name="Rectangle 6"/>
          <p:cNvSpPr>
            <a:spLocks noGrp="1" noChangeArrowheads="1"/>
          </p:cNvSpPr>
          <p:nvPr>
            <p:ph type="subTitle" idx="1"/>
          </p:nvPr>
        </p:nvSpPr>
        <p:spPr>
          <a:xfrm>
            <a:off x="2209800" y="3327400"/>
            <a:ext cx="6248400" cy="1752600"/>
          </a:xfrm>
        </p:spPr>
        <p:txBody>
          <a:bodyPr/>
          <a:lstStyle>
            <a:lvl1pPr marL="0" indent="0" algn="ctr">
              <a:buFont typeface="Wingdings" pitchFamily="2" charset="2"/>
              <a:buNone/>
              <a:defRPr/>
            </a:lvl1pPr>
          </a:lstStyle>
          <a:p>
            <a:r>
              <a:rPr lang="en-US"/>
              <a:t>Click to edit Master subtitle style</a:t>
            </a:r>
          </a:p>
        </p:txBody>
      </p:sp>
      <p:sp>
        <p:nvSpPr>
          <p:cNvPr id="5127" name="Rectangle 7"/>
          <p:cNvSpPr>
            <a:spLocks noGrp="1" noChangeArrowheads="1"/>
          </p:cNvSpPr>
          <p:nvPr>
            <p:ph type="ftr" sz="quarter" idx="3"/>
          </p:nvPr>
        </p:nvSpPr>
        <p:spPr>
          <a:xfrm>
            <a:off x="3124200" y="6477002"/>
            <a:ext cx="2895600" cy="384175"/>
          </a:xfrm>
        </p:spPr>
        <p:txBody>
          <a:bodyPr/>
          <a:lstStyle>
            <a:lvl1pPr>
              <a:defRPr/>
            </a:lvl1pPr>
          </a:lstStyle>
          <a:p>
            <a:endParaRPr lang="en-US"/>
          </a:p>
        </p:txBody>
      </p:sp>
      <p:sp>
        <p:nvSpPr>
          <p:cNvPr id="5128" name="Line 8"/>
          <p:cNvSpPr>
            <a:spLocks noChangeShapeType="1"/>
          </p:cNvSpPr>
          <p:nvPr/>
        </p:nvSpPr>
        <p:spPr bwMode="auto">
          <a:xfrm>
            <a:off x="1" y="1066800"/>
            <a:ext cx="9140825" cy="0"/>
          </a:xfrm>
          <a:prstGeom prst="line">
            <a:avLst/>
          </a:prstGeom>
          <a:noFill/>
          <a:ln w="38100">
            <a:solidFill>
              <a:srgbClr val="FF4B00"/>
            </a:solidFill>
            <a:round/>
            <a:headEnd/>
            <a:tailEnd/>
          </a:ln>
          <a:effectLst/>
        </p:spPr>
        <p:txBody>
          <a:bodyPr/>
          <a:lstStyle/>
          <a:p>
            <a:pPr algn="ctr" fontAlgn="base">
              <a:spcBef>
                <a:spcPct val="0"/>
              </a:spcBef>
              <a:spcAft>
                <a:spcPct val="0"/>
              </a:spcAft>
            </a:pPr>
            <a:endParaRPr lang="en-US" sz="1800">
              <a:solidFill>
                <a:srgbClr val="000000"/>
              </a:solidFill>
            </a:endParaRPr>
          </a:p>
        </p:txBody>
      </p:sp>
      <p:sp>
        <p:nvSpPr>
          <p:cNvPr id="5129" name="Line 9"/>
          <p:cNvSpPr>
            <a:spLocks noChangeShapeType="1"/>
          </p:cNvSpPr>
          <p:nvPr/>
        </p:nvSpPr>
        <p:spPr bwMode="auto">
          <a:xfrm>
            <a:off x="1" y="6381750"/>
            <a:ext cx="9140825" cy="0"/>
          </a:xfrm>
          <a:prstGeom prst="line">
            <a:avLst/>
          </a:prstGeom>
          <a:noFill/>
          <a:ln w="38100">
            <a:solidFill>
              <a:srgbClr val="FF4B00"/>
            </a:solidFill>
            <a:round/>
            <a:headEnd/>
            <a:tailEnd/>
          </a:ln>
          <a:effectLst/>
        </p:spPr>
        <p:txBody>
          <a:bodyPr/>
          <a:lstStyle/>
          <a:p>
            <a:pPr algn="ctr" fontAlgn="base">
              <a:spcBef>
                <a:spcPct val="0"/>
              </a:spcBef>
              <a:spcAft>
                <a:spcPct val="0"/>
              </a:spcAft>
            </a:pPr>
            <a:endParaRPr lang="en-US" sz="1800">
              <a:solidFill>
                <a:srgbClr val="000000"/>
              </a:solidFill>
            </a:endParaRPr>
          </a:p>
        </p:txBody>
      </p:sp>
      <p:sp>
        <p:nvSpPr>
          <p:cNvPr id="5130" name="Line 10"/>
          <p:cNvSpPr>
            <a:spLocks noChangeShapeType="1"/>
          </p:cNvSpPr>
          <p:nvPr/>
        </p:nvSpPr>
        <p:spPr bwMode="auto">
          <a:xfrm>
            <a:off x="1" y="993775"/>
            <a:ext cx="9140825" cy="0"/>
          </a:xfrm>
          <a:prstGeom prst="line">
            <a:avLst/>
          </a:prstGeom>
          <a:noFill/>
          <a:ln w="38100">
            <a:solidFill>
              <a:srgbClr val="FF4B00"/>
            </a:solidFill>
            <a:round/>
            <a:headEnd/>
            <a:tailEnd/>
          </a:ln>
          <a:effectLst/>
        </p:spPr>
        <p:txBody>
          <a:bodyPr/>
          <a:lstStyle/>
          <a:p>
            <a:pPr algn="ctr" fontAlgn="base">
              <a:spcBef>
                <a:spcPct val="0"/>
              </a:spcBef>
              <a:spcAft>
                <a:spcPct val="0"/>
              </a:spcAft>
            </a:pPr>
            <a:endParaRPr lang="en-US" sz="1800">
              <a:solidFill>
                <a:srgbClr val="000000"/>
              </a:solidFill>
            </a:endParaRPr>
          </a:p>
        </p:txBody>
      </p:sp>
      <p:sp>
        <p:nvSpPr>
          <p:cNvPr id="5131" name="Rectangle 11"/>
          <p:cNvSpPr>
            <a:spLocks noChangeArrowheads="1"/>
          </p:cNvSpPr>
          <p:nvPr/>
        </p:nvSpPr>
        <p:spPr bwMode="auto">
          <a:xfrm>
            <a:off x="3943350" y="3019426"/>
            <a:ext cx="9144000" cy="369332"/>
          </a:xfrm>
          <a:prstGeom prst="rect">
            <a:avLst/>
          </a:prstGeom>
          <a:noFill/>
          <a:ln w="9525">
            <a:noFill/>
            <a:miter lim="800000"/>
            <a:headEnd/>
            <a:tailEnd/>
          </a:ln>
          <a:effectLst/>
        </p:spPr>
        <p:txBody>
          <a:bodyPr>
            <a:spAutoFit/>
          </a:bodyPr>
          <a:lstStyle/>
          <a:p>
            <a:pPr algn="ctr" fontAlgn="base">
              <a:spcBef>
                <a:spcPct val="0"/>
              </a:spcBef>
              <a:spcAft>
                <a:spcPct val="0"/>
              </a:spcAft>
            </a:pPr>
            <a:endParaRPr lang="en-US" sz="1800">
              <a:solidFill>
                <a:srgbClr val="000000"/>
              </a:solidFill>
            </a:endParaRPr>
          </a:p>
        </p:txBody>
      </p:sp>
      <p:sp>
        <p:nvSpPr>
          <p:cNvPr id="5132" name="Rectangle 12"/>
          <p:cNvSpPr>
            <a:spLocks noChangeArrowheads="1"/>
          </p:cNvSpPr>
          <p:nvPr/>
        </p:nvSpPr>
        <p:spPr bwMode="auto">
          <a:xfrm>
            <a:off x="3262313" y="3043239"/>
            <a:ext cx="9144000" cy="369332"/>
          </a:xfrm>
          <a:prstGeom prst="rect">
            <a:avLst/>
          </a:prstGeom>
          <a:noFill/>
          <a:ln w="9525">
            <a:noFill/>
            <a:miter lim="800000"/>
            <a:headEnd/>
            <a:tailEnd/>
          </a:ln>
          <a:effectLst/>
        </p:spPr>
        <p:txBody>
          <a:bodyPr>
            <a:spAutoFit/>
          </a:bodyPr>
          <a:lstStyle/>
          <a:p>
            <a:pPr algn="ctr" fontAlgn="base">
              <a:spcBef>
                <a:spcPct val="0"/>
              </a:spcBef>
              <a:spcAft>
                <a:spcPct val="0"/>
              </a:spcAft>
            </a:pPr>
            <a:endParaRPr lang="en-US" sz="1800">
              <a:solidFill>
                <a:srgbClr val="000000"/>
              </a:solidFill>
            </a:endParaRPr>
          </a:p>
        </p:txBody>
      </p:sp>
      <p:pic>
        <p:nvPicPr>
          <p:cNvPr id="5137"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5330" y="123247"/>
            <a:ext cx="3389870" cy="714953"/>
          </a:xfrm>
          <a:prstGeom prst="rect">
            <a:avLst/>
          </a:prstGeom>
          <a:noFill/>
        </p:spPr>
      </p:pic>
    </p:spTree>
    <p:extLst>
      <p:ext uri="{BB962C8B-B14F-4D97-AF65-F5344CB8AC3E}">
        <p14:creationId xmlns:p14="http://schemas.microsoft.com/office/powerpoint/2010/main" val="2609140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E337CA89-2D0E-4748-9C36-B0E545528F00}" type="slidenum">
              <a:rPr lang="en-US" smtClean="0"/>
              <a:t>‹#›</a:t>
            </a:fld>
            <a:endParaRPr lang="en-US"/>
          </a:p>
        </p:txBody>
      </p:sp>
    </p:spTree>
    <p:extLst>
      <p:ext uri="{BB962C8B-B14F-4D97-AF65-F5344CB8AC3E}">
        <p14:creationId xmlns:p14="http://schemas.microsoft.com/office/powerpoint/2010/main" val="2000915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165100"/>
            <a:ext cx="2171700" cy="6083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65100"/>
            <a:ext cx="6362700" cy="6083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E337CA89-2D0E-4748-9C36-B0E545528F00}" type="slidenum">
              <a:rPr lang="en-US" smtClean="0"/>
              <a:t>‹#›</a:t>
            </a:fld>
            <a:endParaRPr lang="en-US"/>
          </a:p>
        </p:txBody>
      </p:sp>
    </p:spTree>
    <p:extLst>
      <p:ext uri="{BB962C8B-B14F-4D97-AF65-F5344CB8AC3E}">
        <p14:creationId xmlns:p14="http://schemas.microsoft.com/office/powerpoint/2010/main" val="304104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E337CA89-2D0E-4748-9C36-B0E545528F00}" type="slidenum">
              <a:rPr lang="en-US" smtClean="0"/>
              <a:t>‹#›</a:t>
            </a:fld>
            <a:endParaRPr lang="en-US"/>
          </a:p>
        </p:txBody>
      </p:sp>
    </p:spTree>
    <p:extLst>
      <p:ext uri="{BB962C8B-B14F-4D97-AF65-F5344CB8AC3E}">
        <p14:creationId xmlns:p14="http://schemas.microsoft.com/office/powerpoint/2010/main" val="3016405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E337CA89-2D0E-4748-9C36-B0E545528F00}" type="slidenum">
              <a:rPr lang="en-US" smtClean="0"/>
              <a:t>‹#›</a:t>
            </a:fld>
            <a:endParaRPr lang="en-US"/>
          </a:p>
        </p:txBody>
      </p:sp>
    </p:spTree>
    <p:extLst>
      <p:ext uri="{BB962C8B-B14F-4D97-AF65-F5344CB8AC3E}">
        <p14:creationId xmlns:p14="http://schemas.microsoft.com/office/powerpoint/2010/main" val="2006339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1" y="1143000"/>
            <a:ext cx="4035425"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49825" y="1143000"/>
            <a:ext cx="4037013"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E337CA89-2D0E-4748-9C36-B0E545528F00}" type="slidenum">
              <a:rPr lang="en-US" smtClean="0"/>
              <a:t>‹#›</a:t>
            </a:fld>
            <a:endParaRPr lang="en-US"/>
          </a:p>
        </p:txBody>
      </p:sp>
    </p:spTree>
    <p:extLst>
      <p:ext uri="{BB962C8B-B14F-4D97-AF65-F5344CB8AC3E}">
        <p14:creationId xmlns:p14="http://schemas.microsoft.com/office/powerpoint/2010/main" val="11091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E337CA89-2D0E-4748-9C36-B0E545528F00}" type="slidenum">
              <a:rPr lang="en-US" smtClean="0"/>
              <a:t>‹#›</a:t>
            </a:fld>
            <a:endParaRPr lang="en-US"/>
          </a:p>
        </p:txBody>
      </p:sp>
    </p:spTree>
    <p:extLst>
      <p:ext uri="{BB962C8B-B14F-4D97-AF65-F5344CB8AC3E}">
        <p14:creationId xmlns:p14="http://schemas.microsoft.com/office/powerpoint/2010/main" val="378395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E337CA89-2D0E-4748-9C36-B0E545528F00}" type="slidenum">
              <a:rPr lang="en-US" smtClean="0"/>
              <a:t>‹#›</a:t>
            </a:fld>
            <a:endParaRPr lang="en-US"/>
          </a:p>
        </p:txBody>
      </p:sp>
    </p:spTree>
    <p:extLst>
      <p:ext uri="{BB962C8B-B14F-4D97-AF65-F5344CB8AC3E}">
        <p14:creationId xmlns:p14="http://schemas.microsoft.com/office/powerpoint/2010/main" val="190770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E337CA89-2D0E-4748-9C36-B0E545528F00}" type="slidenum">
              <a:rPr lang="en-US" smtClean="0"/>
              <a:t>‹#›</a:t>
            </a:fld>
            <a:endParaRPr lang="en-US"/>
          </a:p>
        </p:txBody>
      </p:sp>
    </p:spTree>
    <p:extLst>
      <p:ext uri="{BB962C8B-B14F-4D97-AF65-F5344CB8AC3E}">
        <p14:creationId xmlns:p14="http://schemas.microsoft.com/office/powerpoint/2010/main" val="42486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E337CA89-2D0E-4748-9C36-B0E545528F00}" type="slidenum">
              <a:rPr lang="en-US" smtClean="0"/>
              <a:t>‹#›</a:t>
            </a:fld>
            <a:endParaRPr lang="en-US"/>
          </a:p>
        </p:txBody>
      </p:sp>
    </p:spTree>
    <p:extLst>
      <p:ext uri="{BB962C8B-B14F-4D97-AF65-F5344CB8AC3E}">
        <p14:creationId xmlns:p14="http://schemas.microsoft.com/office/powerpoint/2010/main" val="3899371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E337CA89-2D0E-4748-9C36-B0E545528F00}" type="slidenum">
              <a:rPr lang="en-US" smtClean="0"/>
              <a:t>‹#›</a:t>
            </a:fld>
            <a:endParaRPr lang="en-US"/>
          </a:p>
        </p:txBody>
      </p:sp>
    </p:spTree>
    <p:extLst>
      <p:ext uri="{BB962C8B-B14F-4D97-AF65-F5344CB8AC3E}">
        <p14:creationId xmlns:p14="http://schemas.microsoft.com/office/powerpoint/2010/main" val="1640564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6400800"/>
            <a:ext cx="9144000" cy="457200"/>
          </a:xfrm>
          <a:prstGeom prst="rect">
            <a:avLst/>
          </a:prstGeom>
          <a:solidFill>
            <a:srgbClr val="0021A5"/>
          </a:solidFill>
          <a:ln w="9525">
            <a:noFill/>
            <a:miter lim="800000"/>
            <a:headEnd/>
            <a:tailEnd/>
          </a:ln>
          <a:effectLst/>
        </p:spPr>
        <p:txBody>
          <a:bodyPr wrap="none" anchor="ctr"/>
          <a:lstStyle/>
          <a:p>
            <a:pPr algn="ctr" fontAlgn="base">
              <a:spcBef>
                <a:spcPct val="0"/>
              </a:spcBef>
              <a:spcAft>
                <a:spcPct val="0"/>
              </a:spcAft>
            </a:pPr>
            <a:endParaRPr lang="en-US" sz="1800">
              <a:solidFill>
                <a:srgbClr val="000000"/>
              </a:solidFill>
            </a:endParaRPr>
          </a:p>
        </p:txBody>
      </p:sp>
      <p:sp>
        <p:nvSpPr>
          <p:cNvPr id="4099" name="Rectangle 3"/>
          <p:cNvSpPr>
            <a:spLocks noChangeArrowheads="1"/>
          </p:cNvSpPr>
          <p:nvPr/>
        </p:nvSpPr>
        <p:spPr bwMode="auto">
          <a:xfrm>
            <a:off x="0" y="1050925"/>
            <a:ext cx="685800" cy="5348288"/>
          </a:xfrm>
          <a:prstGeom prst="rect">
            <a:avLst/>
          </a:prstGeom>
          <a:solidFill>
            <a:srgbClr val="0021A5"/>
          </a:solidFill>
          <a:ln w="9525">
            <a:noFill/>
            <a:miter lim="800000"/>
            <a:headEnd/>
            <a:tailEnd/>
          </a:ln>
          <a:effectLst/>
        </p:spPr>
        <p:txBody>
          <a:bodyPr wrap="none" anchor="ctr"/>
          <a:lstStyle/>
          <a:p>
            <a:pPr algn="ctr" fontAlgn="base">
              <a:spcBef>
                <a:spcPct val="0"/>
              </a:spcBef>
              <a:spcAft>
                <a:spcPct val="0"/>
              </a:spcAft>
            </a:pPr>
            <a:endParaRPr lang="en-US" sz="1800">
              <a:solidFill>
                <a:srgbClr val="000000"/>
              </a:solidFill>
            </a:endParaRPr>
          </a:p>
        </p:txBody>
      </p:sp>
      <p:sp>
        <p:nvSpPr>
          <p:cNvPr id="4100" name="Rectangle 4"/>
          <p:cNvSpPr>
            <a:spLocks noChangeArrowheads="1"/>
          </p:cNvSpPr>
          <p:nvPr/>
        </p:nvSpPr>
        <p:spPr bwMode="auto">
          <a:xfrm>
            <a:off x="0" y="2"/>
            <a:ext cx="9144000" cy="1050925"/>
          </a:xfrm>
          <a:prstGeom prst="rect">
            <a:avLst/>
          </a:prstGeom>
          <a:solidFill>
            <a:srgbClr val="FF4B00"/>
          </a:solidFill>
          <a:ln w="9525">
            <a:noFill/>
            <a:miter lim="800000"/>
            <a:headEnd/>
            <a:tailEnd/>
          </a:ln>
          <a:effectLst/>
        </p:spPr>
        <p:txBody>
          <a:bodyPr wrap="none" anchor="ctr"/>
          <a:lstStyle/>
          <a:p>
            <a:pPr algn="ctr" fontAlgn="base">
              <a:spcBef>
                <a:spcPct val="0"/>
              </a:spcBef>
              <a:spcAft>
                <a:spcPct val="0"/>
              </a:spcAft>
            </a:pPr>
            <a:endParaRPr lang="en-US" sz="1800">
              <a:solidFill>
                <a:srgbClr val="000000"/>
              </a:solidFill>
            </a:endParaRPr>
          </a:p>
        </p:txBody>
      </p:sp>
      <p:sp>
        <p:nvSpPr>
          <p:cNvPr id="4101" name="Rectangle 5"/>
          <p:cNvSpPr>
            <a:spLocks noGrp="1" noChangeArrowheads="1"/>
          </p:cNvSpPr>
          <p:nvPr>
            <p:ph type="title"/>
          </p:nvPr>
        </p:nvSpPr>
        <p:spPr bwMode="auto">
          <a:xfrm>
            <a:off x="304800" y="165100"/>
            <a:ext cx="8686800" cy="749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2" name="Rectangle 6"/>
          <p:cNvSpPr>
            <a:spLocks noGrp="1" noChangeArrowheads="1"/>
          </p:cNvSpPr>
          <p:nvPr>
            <p:ph type="body" idx="1"/>
          </p:nvPr>
        </p:nvSpPr>
        <p:spPr bwMode="auto">
          <a:xfrm>
            <a:off x="762001" y="1143000"/>
            <a:ext cx="8224838"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3" name="Rectangle 7"/>
          <p:cNvSpPr>
            <a:spLocks noGrp="1" noChangeArrowheads="1"/>
          </p:cNvSpPr>
          <p:nvPr>
            <p:ph type="ftr" sz="quarter" idx="3"/>
          </p:nvPr>
        </p:nvSpPr>
        <p:spPr bwMode="auto">
          <a:xfrm>
            <a:off x="3124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chemeClr val="tx2"/>
                </a:solidFill>
              </a:defRPr>
            </a:lvl1pPr>
          </a:lstStyle>
          <a:p>
            <a:endParaRPr lang="en-US"/>
          </a:p>
        </p:txBody>
      </p:sp>
      <p:sp>
        <p:nvSpPr>
          <p:cNvPr id="4104" name="Line 8"/>
          <p:cNvSpPr>
            <a:spLocks noChangeShapeType="1"/>
          </p:cNvSpPr>
          <p:nvPr/>
        </p:nvSpPr>
        <p:spPr bwMode="auto">
          <a:xfrm>
            <a:off x="1" y="1057275"/>
            <a:ext cx="9140825" cy="0"/>
          </a:xfrm>
          <a:prstGeom prst="line">
            <a:avLst/>
          </a:prstGeom>
          <a:noFill/>
          <a:ln w="38100">
            <a:solidFill>
              <a:schemeClr val="tx2"/>
            </a:solidFill>
            <a:round/>
            <a:headEnd/>
            <a:tailEnd/>
          </a:ln>
          <a:effectLst/>
        </p:spPr>
        <p:txBody>
          <a:bodyPr/>
          <a:lstStyle/>
          <a:p>
            <a:pPr algn="ctr" fontAlgn="base">
              <a:spcBef>
                <a:spcPct val="0"/>
              </a:spcBef>
              <a:spcAft>
                <a:spcPct val="0"/>
              </a:spcAft>
            </a:pPr>
            <a:endParaRPr lang="en-US" sz="1800">
              <a:solidFill>
                <a:srgbClr val="000000"/>
              </a:solidFill>
            </a:endParaRPr>
          </a:p>
        </p:txBody>
      </p:sp>
      <p:sp>
        <p:nvSpPr>
          <p:cNvPr id="4105" name="Line 9"/>
          <p:cNvSpPr>
            <a:spLocks noChangeShapeType="1"/>
          </p:cNvSpPr>
          <p:nvPr/>
        </p:nvSpPr>
        <p:spPr bwMode="auto">
          <a:xfrm>
            <a:off x="1" y="6381750"/>
            <a:ext cx="9140825" cy="0"/>
          </a:xfrm>
          <a:prstGeom prst="line">
            <a:avLst/>
          </a:prstGeom>
          <a:noFill/>
          <a:ln w="38100">
            <a:solidFill>
              <a:srgbClr val="0021A5"/>
            </a:solidFill>
            <a:round/>
            <a:headEnd/>
            <a:tailEnd/>
          </a:ln>
          <a:effectLst/>
        </p:spPr>
        <p:txBody>
          <a:bodyPr/>
          <a:lstStyle/>
          <a:p>
            <a:pPr algn="ctr" fontAlgn="base">
              <a:spcBef>
                <a:spcPct val="0"/>
              </a:spcBef>
              <a:spcAft>
                <a:spcPct val="0"/>
              </a:spcAft>
            </a:pPr>
            <a:endParaRPr lang="en-US" sz="1800">
              <a:solidFill>
                <a:srgbClr val="000000"/>
              </a:solidFill>
            </a:endParaRPr>
          </a:p>
        </p:txBody>
      </p:sp>
      <p:sp>
        <p:nvSpPr>
          <p:cNvPr id="4106" name="Rectangle 10"/>
          <p:cNvSpPr>
            <a:spLocks noGrp="1" noChangeArrowheads="1"/>
          </p:cNvSpPr>
          <p:nvPr>
            <p:ph type="sldNum" sz="quarter" idx="4"/>
          </p:nvPr>
        </p:nvSpPr>
        <p:spPr bwMode="auto">
          <a:xfrm>
            <a:off x="71755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1">
                <a:solidFill>
                  <a:schemeClr val="tx2"/>
                </a:solidFill>
              </a:defRPr>
            </a:lvl1pPr>
          </a:lstStyle>
          <a:p>
            <a:fld id="{E337CA89-2D0E-4748-9C36-B0E545528F00}" type="slidenum">
              <a:rPr lang="en-US" smtClean="0"/>
              <a:t>‹#›</a:t>
            </a:fld>
            <a:endParaRPr lang="en-US"/>
          </a:p>
        </p:txBody>
      </p:sp>
      <p:sp>
        <p:nvSpPr>
          <p:cNvPr id="4107" name="Line 11"/>
          <p:cNvSpPr>
            <a:spLocks noChangeShapeType="1"/>
          </p:cNvSpPr>
          <p:nvPr/>
        </p:nvSpPr>
        <p:spPr bwMode="auto">
          <a:xfrm>
            <a:off x="1" y="993775"/>
            <a:ext cx="9140825" cy="0"/>
          </a:xfrm>
          <a:prstGeom prst="line">
            <a:avLst/>
          </a:prstGeom>
          <a:noFill/>
          <a:ln w="38100">
            <a:solidFill>
              <a:schemeClr val="tx2"/>
            </a:solidFill>
            <a:round/>
            <a:headEnd/>
            <a:tailEnd/>
          </a:ln>
          <a:effectLst/>
        </p:spPr>
        <p:txBody>
          <a:bodyPr/>
          <a:lstStyle/>
          <a:p>
            <a:pPr algn="ctr" fontAlgn="base">
              <a:spcBef>
                <a:spcPct val="0"/>
              </a:spcBef>
              <a:spcAft>
                <a:spcPct val="0"/>
              </a:spcAft>
            </a:pPr>
            <a:endParaRPr lang="en-US" sz="1800">
              <a:solidFill>
                <a:srgbClr val="000000"/>
              </a:solidFill>
            </a:endParaRPr>
          </a:p>
        </p:txBody>
      </p:sp>
      <p:pic>
        <p:nvPicPr>
          <p:cNvPr id="4110" name="Picture 14" descr="UF-Health-Science-Center_white"/>
          <p:cNvPicPr>
            <a:picLocks noChangeAspect="1" noChangeArrowheads="1"/>
          </p:cNvPicPr>
          <p:nvPr/>
        </p:nvPicPr>
        <p:blipFill>
          <a:blip r:embed="rId13" cstate="print"/>
          <a:srcRect/>
          <a:stretch>
            <a:fillRect/>
          </a:stretch>
        </p:blipFill>
        <p:spPr bwMode="auto">
          <a:xfrm>
            <a:off x="209550" y="6477000"/>
            <a:ext cx="1066800" cy="300038"/>
          </a:xfrm>
          <a:prstGeom prst="rect">
            <a:avLst/>
          </a:prstGeom>
          <a:noFill/>
        </p:spPr>
      </p:pic>
    </p:spTree>
    <p:extLst>
      <p:ext uri="{BB962C8B-B14F-4D97-AF65-F5344CB8AC3E}">
        <p14:creationId xmlns:p14="http://schemas.microsoft.com/office/powerpoint/2010/main" val="6601487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2700" b="1">
          <a:solidFill>
            <a:schemeClr val="bg1"/>
          </a:solidFill>
          <a:latin typeface="+mj-lt"/>
          <a:ea typeface="+mj-ea"/>
          <a:cs typeface="+mj-cs"/>
        </a:defRPr>
      </a:lvl1pPr>
      <a:lvl2pPr algn="l" rtl="0" eaLnBrk="1" fontAlgn="base" hangingPunct="1">
        <a:spcBef>
          <a:spcPct val="0"/>
        </a:spcBef>
        <a:spcAft>
          <a:spcPct val="0"/>
        </a:spcAft>
        <a:defRPr sz="2700" b="1">
          <a:solidFill>
            <a:schemeClr val="bg1"/>
          </a:solidFill>
          <a:latin typeface="Arial" charset="0"/>
        </a:defRPr>
      </a:lvl2pPr>
      <a:lvl3pPr algn="l" rtl="0" eaLnBrk="1" fontAlgn="base" hangingPunct="1">
        <a:spcBef>
          <a:spcPct val="0"/>
        </a:spcBef>
        <a:spcAft>
          <a:spcPct val="0"/>
        </a:spcAft>
        <a:defRPr sz="2700" b="1">
          <a:solidFill>
            <a:schemeClr val="bg1"/>
          </a:solidFill>
          <a:latin typeface="Arial" charset="0"/>
        </a:defRPr>
      </a:lvl3pPr>
      <a:lvl4pPr algn="l" rtl="0" eaLnBrk="1" fontAlgn="base" hangingPunct="1">
        <a:spcBef>
          <a:spcPct val="0"/>
        </a:spcBef>
        <a:spcAft>
          <a:spcPct val="0"/>
        </a:spcAft>
        <a:defRPr sz="2700" b="1">
          <a:solidFill>
            <a:schemeClr val="bg1"/>
          </a:solidFill>
          <a:latin typeface="Arial" charset="0"/>
        </a:defRPr>
      </a:lvl4pPr>
      <a:lvl5pPr algn="l" rtl="0" eaLnBrk="1" fontAlgn="base" hangingPunct="1">
        <a:spcBef>
          <a:spcPct val="0"/>
        </a:spcBef>
        <a:spcAft>
          <a:spcPct val="0"/>
        </a:spcAft>
        <a:defRPr sz="2700" b="1">
          <a:solidFill>
            <a:schemeClr val="bg1"/>
          </a:solidFill>
          <a:latin typeface="Arial" charset="0"/>
        </a:defRPr>
      </a:lvl5pPr>
      <a:lvl6pPr marL="342900" algn="l" rtl="0" eaLnBrk="1" fontAlgn="base" hangingPunct="1">
        <a:spcBef>
          <a:spcPct val="0"/>
        </a:spcBef>
        <a:spcAft>
          <a:spcPct val="0"/>
        </a:spcAft>
        <a:defRPr sz="2700" b="1">
          <a:solidFill>
            <a:schemeClr val="bg1"/>
          </a:solidFill>
          <a:latin typeface="Arial" charset="0"/>
        </a:defRPr>
      </a:lvl6pPr>
      <a:lvl7pPr marL="685800" algn="l" rtl="0" eaLnBrk="1" fontAlgn="base" hangingPunct="1">
        <a:spcBef>
          <a:spcPct val="0"/>
        </a:spcBef>
        <a:spcAft>
          <a:spcPct val="0"/>
        </a:spcAft>
        <a:defRPr sz="2700" b="1">
          <a:solidFill>
            <a:schemeClr val="bg1"/>
          </a:solidFill>
          <a:latin typeface="Arial" charset="0"/>
        </a:defRPr>
      </a:lvl7pPr>
      <a:lvl8pPr marL="1028700" algn="l" rtl="0" eaLnBrk="1" fontAlgn="base" hangingPunct="1">
        <a:spcBef>
          <a:spcPct val="0"/>
        </a:spcBef>
        <a:spcAft>
          <a:spcPct val="0"/>
        </a:spcAft>
        <a:defRPr sz="2700" b="1">
          <a:solidFill>
            <a:schemeClr val="bg1"/>
          </a:solidFill>
          <a:latin typeface="Arial" charset="0"/>
        </a:defRPr>
      </a:lvl8pPr>
      <a:lvl9pPr marL="1371600" algn="l" rtl="0" eaLnBrk="1" fontAlgn="base" hangingPunct="1">
        <a:spcBef>
          <a:spcPct val="0"/>
        </a:spcBef>
        <a:spcAft>
          <a:spcPct val="0"/>
        </a:spcAft>
        <a:defRPr sz="2700" b="1">
          <a:solidFill>
            <a:schemeClr val="bg1"/>
          </a:solidFill>
          <a:latin typeface="Arial" charset="0"/>
        </a:defRPr>
      </a:lvl9pPr>
    </p:titleStyle>
    <p:bodyStyle>
      <a:lvl1pPr marL="257175" indent="-257175" algn="l" rtl="0" eaLnBrk="1" fontAlgn="base" hangingPunct="1">
        <a:spcBef>
          <a:spcPct val="20000"/>
        </a:spcBef>
        <a:spcAft>
          <a:spcPct val="0"/>
        </a:spcAft>
        <a:buSzPct val="70000"/>
        <a:buFont typeface="Wingdings" pitchFamily="2" charset="2"/>
        <a:buChar char=""/>
        <a:defRPr sz="2100">
          <a:solidFill>
            <a:schemeClr val="tx1"/>
          </a:solidFill>
          <a:latin typeface="+mn-lt"/>
          <a:ea typeface="+mn-ea"/>
          <a:cs typeface="+mn-cs"/>
        </a:defRPr>
      </a:lvl1pPr>
      <a:lvl2pPr marL="686991" indent="-214313" algn="l" rtl="0" eaLnBrk="1" fontAlgn="base" hangingPunct="1">
        <a:spcBef>
          <a:spcPct val="10000"/>
        </a:spcBef>
        <a:spcAft>
          <a:spcPct val="0"/>
        </a:spcAft>
        <a:buSzPct val="65000"/>
        <a:buFont typeface="Wingdings" pitchFamily="2" charset="2"/>
        <a:buChar char="Ø"/>
        <a:defRPr sz="1800">
          <a:solidFill>
            <a:schemeClr val="tx1"/>
          </a:solidFill>
          <a:latin typeface="+mn-lt"/>
        </a:defRPr>
      </a:lvl2pPr>
      <a:lvl3pPr marL="1073944" indent="-171450" algn="l" rtl="0" eaLnBrk="1" fontAlgn="base" hangingPunct="1">
        <a:spcBef>
          <a:spcPct val="10000"/>
        </a:spcBef>
        <a:spcAft>
          <a:spcPct val="0"/>
        </a:spcAft>
        <a:buSzPct val="80000"/>
        <a:buFont typeface="Wingdings" pitchFamily="2" charset="2"/>
        <a:buChar char="w"/>
        <a:defRPr sz="1500">
          <a:solidFill>
            <a:schemeClr val="tx1"/>
          </a:solidFill>
          <a:latin typeface="+mn-lt"/>
        </a:defRPr>
      </a:lvl3pPr>
      <a:lvl4pPr marL="1460897" indent="-171450" algn="l" rtl="0" eaLnBrk="1" fontAlgn="base" hangingPunct="1">
        <a:spcBef>
          <a:spcPct val="10000"/>
        </a:spcBef>
        <a:spcAft>
          <a:spcPct val="0"/>
        </a:spcAft>
        <a:buChar char="–"/>
        <a:defRPr sz="1200">
          <a:solidFill>
            <a:schemeClr val="tx1"/>
          </a:solidFill>
          <a:latin typeface="+mn-lt"/>
        </a:defRPr>
      </a:lvl4pPr>
      <a:lvl5pPr marL="1801416" indent="-171450" algn="l" rtl="0" eaLnBrk="1" fontAlgn="base" hangingPunct="1">
        <a:spcBef>
          <a:spcPct val="10000"/>
        </a:spcBef>
        <a:spcAft>
          <a:spcPct val="0"/>
        </a:spcAft>
        <a:buChar char="»"/>
        <a:defRPr sz="1050">
          <a:solidFill>
            <a:schemeClr val="tx1"/>
          </a:solidFill>
          <a:latin typeface="+mn-lt"/>
        </a:defRPr>
      </a:lvl5pPr>
      <a:lvl6pPr marL="2144316" indent="-171450" algn="l" rtl="0" eaLnBrk="1" fontAlgn="base" hangingPunct="1">
        <a:spcBef>
          <a:spcPct val="10000"/>
        </a:spcBef>
        <a:spcAft>
          <a:spcPct val="0"/>
        </a:spcAft>
        <a:buChar char="»"/>
        <a:defRPr sz="1050">
          <a:solidFill>
            <a:schemeClr val="tx1"/>
          </a:solidFill>
          <a:latin typeface="+mn-lt"/>
        </a:defRPr>
      </a:lvl6pPr>
      <a:lvl7pPr marL="2487216" indent="-171450" algn="l" rtl="0" eaLnBrk="1" fontAlgn="base" hangingPunct="1">
        <a:spcBef>
          <a:spcPct val="10000"/>
        </a:spcBef>
        <a:spcAft>
          <a:spcPct val="0"/>
        </a:spcAft>
        <a:buChar char="»"/>
        <a:defRPr sz="1050">
          <a:solidFill>
            <a:schemeClr val="tx1"/>
          </a:solidFill>
          <a:latin typeface="+mn-lt"/>
        </a:defRPr>
      </a:lvl7pPr>
      <a:lvl8pPr marL="2830116" indent="-171450" algn="l" rtl="0" eaLnBrk="1" fontAlgn="base" hangingPunct="1">
        <a:spcBef>
          <a:spcPct val="10000"/>
        </a:spcBef>
        <a:spcAft>
          <a:spcPct val="0"/>
        </a:spcAft>
        <a:buChar char="»"/>
        <a:defRPr sz="1050">
          <a:solidFill>
            <a:schemeClr val="tx1"/>
          </a:solidFill>
          <a:latin typeface="+mn-lt"/>
        </a:defRPr>
      </a:lvl8pPr>
      <a:lvl9pPr marL="3173016" indent="-171450" algn="l" rtl="0" eaLnBrk="1" fontAlgn="base" hangingPunct="1">
        <a:spcBef>
          <a:spcPct val="10000"/>
        </a:spcBef>
        <a:spcAft>
          <a:spcPct val="0"/>
        </a:spcAft>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11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7.jpg"/><Relationship Id="rId1" Type="http://schemas.openxmlformats.org/officeDocument/2006/relationships/slideLayout" Target="../slideLayouts/slideLayout4.xml"/><Relationship Id="rId4" Type="http://schemas.openxmlformats.org/officeDocument/2006/relationships/image" Target="../media/image68.jpg"/></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6553" y="1299071"/>
            <a:ext cx="7557448" cy="2342322"/>
          </a:xfrm>
        </p:spPr>
        <p:txBody>
          <a:bodyPr/>
          <a:lstStyle/>
          <a:p>
            <a:r>
              <a:rPr lang="en-US" sz="2000" b="0" dirty="0">
                <a:solidFill>
                  <a:srgbClr val="FF4B00"/>
                </a:solidFill>
              </a:rPr>
              <a:t>Florida League of Cities</a:t>
            </a:r>
            <a:br>
              <a:rPr lang="en-US" sz="2000" b="0" dirty="0">
                <a:solidFill>
                  <a:srgbClr val="FF4B00"/>
                </a:solidFill>
              </a:rPr>
            </a:br>
            <a:r>
              <a:rPr lang="en-US" sz="2000" b="0" dirty="0">
                <a:solidFill>
                  <a:srgbClr val="FF4B00"/>
                </a:solidFill>
              </a:rPr>
              <a:t> 6</a:t>
            </a:r>
            <a:r>
              <a:rPr lang="en-US" sz="2000" b="0" baseline="30000" dirty="0">
                <a:solidFill>
                  <a:srgbClr val="FF4B00"/>
                </a:solidFill>
              </a:rPr>
              <a:t>th</a:t>
            </a:r>
            <a:r>
              <a:rPr lang="en-US" sz="2000" b="0" dirty="0">
                <a:solidFill>
                  <a:srgbClr val="FF4B00"/>
                </a:solidFill>
              </a:rPr>
              <a:t> Annual Fall Research Symposium</a:t>
            </a:r>
            <a:br>
              <a:rPr lang="en-US" dirty="0">
                <a:solidFill>
                  <a:srgbClr val="FF4B00"/>
                </a:solidFill>
              </a:rPr>
            </a:br>
            <a:br>
              <a:rPr lang="en-US" dirty="0"/>
            </a:br>
            <a:r>
              <a:rPr lang="en-US" sz="3200" cap="small" dirty="0"/>
              <a:t>Ready &amp; Resilient: Combating Water Hazards in an Era of Extreme Weather</a:t>
            </a:r>
          </a:p>
        </p:txBody>
      </p:sp>
      <p:sp>
        <p:nvSpPr>
          <p:cNvPr id="3" name="Subtitle 2"/>
          <p:cNvSpPr>
            <a:spLocks noGrp="1"/>
          </p:cNvSpPr>
          <p:nvPr>
            <p:ph type="subTitle" idx="1"/>
          </p:nvPr>
        </p:nvSpPr>
        <p:spPr>
          <a:xfrm>
            <a:off x="1586553" y="3810000"/>
            <a:ext cx="7557448" cy="1117600"/>
          </a:xfrm>
        </p:spPr>
        <p:txBody>
          <a:bodyPr/>
          <a:lstStyle/>
          <a:p>
            <a:endParaRPr lang="en-US" b="1" cap="all" dirty="0"/>
          </a:p>
          <a:p>
            <a:r>
              <a:rPr lang="en-US" sz="2600" b="1" cap="all" dirty="0"/>
              <a:t>A Future of Resilient Infrastructure</a:t>
            </a:r>
            <a:endParaRPr lang="en-US" sz="2600" i="1" cap="all" dirty="0"/>
          </a:p>
          <a:p>
            <a:endParaRPr lang="en-US" b="1" dirty="0"/>
          </a:p>
          <a:p>
            <a:r>
              <a:rPr lang="en-US" dirty="0"/>
              <a:t>Jerry Murphy, JD, AICP, CFM</a:t>
            </a:r>
          </a:p>
          <a:p>
            <a:r>
              <a:rPr lang="en-US" dirty="0"/>
              <a:t>Research + Development Manager</a:t>
            </a:r>
          </a:p>
          <a:p>
            <a:r>
              <a:rPr lang="en-US" b="1" dirty="0">
                <a:solidFill>
                  <a:schemeClr val="tx2"/>
                </a:solidFill>
              </a:rPr>
              <a:t>University of Florida Resilient Communities Initiative</a:t>
            </a:r>
            <a:endParaRPr lang="en-US" b="1" i="1" dirty="0">
              <a:solidFill>
                <a:schemeClr val="tx2"/>
              </a:solidFill>
            </a:endParaRPr>
          </a:p>
        </p:txBody>
      </p:sp>
    </p:spTree>
    <p:extLst>
      <p:ext uri="{BB962C8B-B14F-4D97-AF65-F5344CB8AC3E}">
        <p14:creationId xmlns:p14="http://schemas.microsoft.com/office/powerpoint/2010/main" val="3700610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2100C4"/>
              </a:solidFill>
            </a:endParaRPr>
          </a:p>
        </p:txBody>
      </p:sp>
      <p:sp>
        <p:nvSpPr>
          <p:cNvPr id="9" name="Content Placeholder 8"/>
          <p:cNvSpPr>
            <a:spLocks noGrp="1"/>
          </p:cNvSpPr>
          <p:nvPr>
            <p:ph idx="1"/>
          </p:nvPr>
        </p:nvSpPr>
        <p:spPr>
          <a:xfrm>
            <a:off x="655092" y="1078173"/>
            <a:ext cx="8488907" cy="5295331"/>
          </a:xfrm>
        </p:spPr>
        <p:txBody>
          <a:bodyPr/>
          <a:lstStyle/>
          <a:p>
            <a:pPr marL="0" indent="0" algn="just">
              <a:buNone/>
            </a:pPr>
            <a:r>
              <a:rPr lang="en-US" sz="5400" dirty="0">
                <a:latin typeface="Arial Narrow" panose="020B0606020202030204" pitchFamily="34" charset="0"/>
                <a:cs typeface="Times New Roman" panose="02020603050405020304" pitchFamily="18" charset="0"/>
              </a:rPr>
              <a:t>Every coastal and low-lying Florida community—and coastal and low-lying areas everywhere on Earth—are increasingly going to be affected by sea-level rise (SLR).</a:t>
            </a:r>
            <a:endParaRPr lang="en-US" sz="5400" dirty="0"/>
          </a:p>
        </p:txBody>
      </p:sp>
      <p:sp>
        <p:nvSpPr>
          <p:cNvPr id="6" name="Title 7">
            <a:extLst>
              <a:ext uri="{FF2B5EF4-FFF2-40B4-BE49-F238E27FC236}">
                <a16:creationId xmlns:a16="http://schemas.microsoft.com/office/drawing/2014/main" id="{DC3094C6-DEA9-4D85-8AA1-9A03410839F5}"/>
              </a:ext>
            </a:extLst>
          </p:cNvPr>
          <p:cNvSpPr txBox="1">
            <a:spLocks noGrp="1"/>
          </p:cNvSpPr>
          <p:nvPr>
            <p:ph type="title"/>
          </p:nvPr>
        </p:nvSpPr>
        <p:spPr>
          <a:prstGeom prst="rect">
            <a:avLst/>
          </a:prstGeom>
          <a:noFill/>
        </p:spPr>
        <p:txBody>
          <a:bodyPr wrap="square" rtlCol="0">
            <a:spAutoFit/>
          </a:bodyPr>
          <a:lstStyle/>
          <a:p>
            <a:pPr algn="ctr"/>
            <a:r>
              <a:rPr lang="en-US" sz="2800" b="1" cap="all" dirty="0">
                <a:solidFill>
                  <a:schemeClr val="bg1"/>
                </a:solidFill>
              </a:rPr>
              <a:t>A Future of Resilient Infrastructure</a:t>
            </a:r>
            <a:endParaRPr lang="en-US" sz="2800" dirty="0">
              <a:solidFill>
                <a:schemeClr val="bg1"/>
              </a:solidFill>
            </a:endParaRPr>
          </a:p>
        </p:txBody>
      </p:sp>
    </p:spTree>
    <p:extLst>
      <p:ext uri="{BB962C8B-B14F-4D97-AF65-F5344CB8AC3E}">
        <p14:creationId xmlns:p14="http://schemas.microsoft.com/office/powerpoint/2010/main" val="32586041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Kolam</a:t>
            </a:r>
            <a:r>
              <a:rPr lang="en-US" sz="2400" dirty="0"/>
              <a:t> </a:t>
            </a:r>
            <a:r>
              <a:rPr lang="en-US" sz="2400" dirty="0" err="1"/>
              <a:t>Retensi</a:t>
            </a:r>
            <a:r>
              <a:rPr lang="en-US" sz="2400" dirty="0"/>
              <a:t> </a:t>
            </a:r>
            <a:r>
              <a:rPr lang="en-US" sz="2400" dirty="0" err="1"/>
              <a:t>Kacang</a:t>
            </a:r>
            <a:r>
              <a:rPr lang="en-US" sz="2400" dirty="0"/>
              <a:t> </a:t>
            </a:r>
            <a:r>
              <a:rPr lang="en-US" sz="2400" dirty="0" err="1"/>
              <a:t>Pedang</a:t>
            </a:r>
            <a:r>
              <a:rPr lang="en-US" sz="2400" dirty="0"/>
              <a:t>:  </a:t>
            </a:r>
            <a:r>
              <a:rPr lang="en-US" sz="2400" dirty="0">
                <a:solidFill>
                  <a:schemeClr val="tx1"/>
                </a:solidFill>
              </a:rPr>
              <a:t>Yesterday (9 February 16)</a:t>
            </a:r>
          </a:p>
        </p:txBody>
      </p:sp>
      <p:pic>
        <p:nvPicPr>
          <p:cNvPr id="6" name="yiv3737607682ymail_attachmentId335" descr="9bc41fbe-b959-43b0-9c3d-d2eae21230b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0819" y="1714500"/>
            <a:ext cx="68072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470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Kota </a:t>
            </a:r>
            <a:r>
              <a:rPr lang="en-US" sz="2400" dirty="0" err="1"/>
              <a:t>Tua</a:t>
            </a:r>
            <a:r>
              <a:rPr lang="en-US" sz="2400" dirty="0"/>
              <a:t> Pangkalpinang :  </a:t>
            </a:r>
            <a:r>
              <a:rPr lang="en-US" sz="2400" dirty="0">
                <a:solidFill>
                  <a:schemeClr val="tx1"/>
                </a:solidFill>
              </a:rPr>
              <a:t>Yesterday (9 February 16)</a:t>
            </a:r>
          </a:p>
        </p:txBody>
      </p:sp>
      <p:pic>
        <p:nvPicPr>
          <p:cNvPr id="5" name="yiv8996794565ymail_attachmentId330" descr="cb0eb8e1-8274-4c68-83b5-4e5cf04c57e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0819" y="1714500"/>
            <a:ext cx="68072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1213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Kota </a:t>
            </a:r>
            <a:r>
              <a:rPr lang="en-US" sz="2400" dirty="0" err="1"/>
              <a:t>Tua</a:t>
            </a:r>
            <a:r>
              <a:rPr lang="en-US" sz="2400" dirty="0"/>
              <a:t> Pangkalpinang :  </a:t>
            </a:r>
            <a:r>
              <a:rPr lang="en-US" sz="2400" dirty="0">
                <a:solidFill>
                  <a:schemeClr val="tx1"/>
                </a:solidFill>
              </a:rPr>
              <a:t>Yesterday (9 February 16)</a:t>
            </a:r>
          </a:p>
        </p:txBody>
      </p:sp>
      <p:pic>
        <p:nvPicPr>
          <p:cNvPr id="5" name="yiv8996794565ymail_attachmentId333" descr="a0ea7d82-e728-40ed-8529-774c659adc4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5419" y="1743075"/>
            <a:ext cx="6858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6390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Kota </a:t>
            </a:r>
            <a:r>
              <a:rPr lang="en-US" sz="2400" dirty="0" err="1"/>
              <a:t>Tua</a:t>
            </a:r>
            <a:r>
              <a:rPr lang="en-US" sz="2400" dirty="0"/>
              <a:t> Pangkalpinang :  </a:t>
            </a:r>
            <a:r>
              <a:rPr lang="en-US" sz="2400" dirty="0">
                <a:solidFill>
                  <a:schemeClr val="tx1"/>
                </a:solidFill>
              </a:rPr>
              <a:t>Yesterday (9 February 16)</a:t>
            </a:r>
          </a:p>
        </p:txBody>
      </p:sp>
      <p:pic>
        <p:nvPicPr>
          <p:cNvPr id="5" name="yiv8996794565ymail_attachmentId331" descr="d0eeac02-cc78-4a70-bd26-4b5e3cc631b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0819" y="1714500"/>
            <a:ext cx="68072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2805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Bishan</a:t>
            </a:r>
            <a:r>
              <a:rPr lang="en-US" dirty="0"/>
              <a:t> Park:  </a:t>
            </a:r>
            <a:r>
              <a:rPr lang="en-US" dirty="0">
                <a:solidFill>
                  <a:schemeClr val="tx1"/>
                </a:solidFill>
              </a:rPr>
              <a:t>Before</a:t>
            </a:r>
            <a:br>
              <a:rPr lang="en-US" dirty="0"/>
            </a:br>
            <a:r>
              <a:rPr lang="en-US" dirty="0"/>
              <a:t>Stormwater Control </a:t>
            </a:r>
            <a:r>
              <a:rPr lang="en-US" dirty="0">
                <a:solidFill>
                  <a:schemeClr val="tx1"/>
                </a:solidFill>
              </a:rPr>
              <a:t>=</a:t>
            </a:r>
            <a:r>
              <a:rPr lang="en-US" dirty="0"/>
              <a:t> </a:t>
            </a:r>
            <a:r>
              <a:rPr lang="en-US" dirty="0">
                <a:solidFill>
                  <a:schemeClr val="tx1"/>
                </a:solidFill>
              </a:rPr>
              <a:t>Concrete and Engineering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658" y="1682908"/>
            <a:ext cx="7511143" cy="3952016"/>
          </a:xfrm>
        </p:spPr>
      </p:pic>
    </p:spTree>
    <p:extLst>
      <p:ext uri="{BB962C8B-B14F-4D97-AF65-F5344CB8AC3E}">
        <p14:creationId xmlns:p14="http://schemas.microsoft.com/office/powerpoint/2010/main" val="8225620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Bishan</a:t>
            </a:r>
            <a:r>
              <a:rPr lang="en-US" dirty="0"/>
              <a:t> Park:  </a:t>
            </a:r>
            <a:r>
              <a:rPr lang="en-US" dirty="0">
                <a:solidFill>
                  <a:srgbClr val="0070C0"/>
                </a:solidFill>
              </a:rPr>
              <a:t>After</a:t>
            </a:r>
            <a:r>
              <a:rPr lang="en-US" dirty="0"/>
              <a:t> </a:t>
            </a:r>
            <a:br>
              <a:rPr lang="en-US" dirty="0"/>
            </a:br>
            <a:r>
              <a:rPr lang="en-US" dirty="0"/>
              <a:t>Stormwater Control </a:t>
            </a:r>
            <a:r>
              <a:rPr lang="en-US" dirty="0">
                <a:solidFill>
                  <a:srgbClr val="0070C0"/>
                </a:solidFill>
              </a:rPr>
              <a:t>= Design with Nature</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14" t="51528"/>
          <a:stretch/>
        </p:blipFill>
        <p:spPr>
          <a:xfrm>
            <a:off x="1143000" y="1672630"/>
            <a:ext cx="8001000" cy="3960142"/>
          </a:xfrm>
        </p:spPr>
      </p:pic>
    </p:spTree>
    <p:extLst>
      <p:ext uri="{BB962C8B-B14F-4D97-AF65-F5344CB8AC3E}">
        <p14:creationId xmlns:p14="http://schemas.microsoft.com/office/powerpoint/2010/main" val="37959102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Kota Pangkalpinang:  </a:t>
            </a:r>
            <a:r>
              <a:rPr lang="en-US" sz="3600" dirty="0">
                <a:solidFill>
                  <a:schemeClr val="tx1"/>
                </a:solidFill>
              </a:rPr>
              <a:t>Today</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8218" y="1714500"/>
            <a:ext cx="6792401" cy="3829050"/>
          </a:xfrm>
          <a:prstGeom prst="rect">
            <a:avLst/>
          </a:prstGeom>
        </p:spPr>
      </p:pic>
    </p:spTree>
    <p:extLst>
      <p:ext uri="{BB962C8B-B14F-4D97-AF65-F5344CB8AC3E}">
        <p14:creationId xmlns:p14="http://schemas.microsoft.com/office/powerpoint/2010/main" val="38161539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Kota Pangkalpinang:  </a:t>
            </a:r>
            <a:r>
              <a:rPr lang="en-US" sz="3600" dirty="0">
                <a:solidFill>
                  <a:schemeClr val="tx2">
                    <a:lumMod val="75000"/>
                  </a:schemeClr>
                </a:solidFill>
              </a:rPr>
              <a:t>Tomorrow</a:t>
            </a:r>
          </a:p>
        </p:txBody>
      </p:sp>
      <p:sp>
        <p:nvSpPr>
          <p:cNvPr id="3" name="Content Placeholder 2"/>
          <p:cNvSpPr>
            <a:spLocks noGrp="1"/>
          </p:cNvSpPr>
          <p:nvPr>
            <p:ph idx="1"/>
          </p:nvPr>
        </p:nvSpPr>
        <p:spPr/>
        <p:txBody>
          <a:bodyPr/>
          <a:lstStyle/>
          <a:p>
            <a:pPr marL="0" indent="0" algn="ctr">
              <a:buNone/>
            </a:pPr>
            <a:r>
              <a:rPr lang="en-US" sz="15000" dirty="0">
                <a:solidFill>
                  <a:schemeClr val="bg1"/>
                </a:solidFill>
              </a:rPr>
              <a:t>?</a:t>
            </a:r>
          </a:p>
        </p:txBody>
      </p:sp>
    </p:spTree>
    <p:extLst>
      <p:ext uri="{BB962C8B-B14F-4D97-AF65-F5344CB8AC3E}">
        <p14:creationId xmlns:p14="http://schemas.microsoft.com/office/powerpoint/2010/main" val="41605688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solidFill>
                  <a:srgbClr val="0070C0"/>
                </a:solidFill>
              </a:rPr>
              <a:t>Kemenangan</a:t>
            </a:r>
            <a:r>
              <a:rPr lang="en-US" sz="2400" dirty="0">
                <a:solidFill>
                  <a:srgbClr val="0070C0"/>
                </a:solidFill>
              </a:rPr>
              <a:t> </a:t>
            </a:r>
            <a:r>
              <a:rPr lang="en-US" sz="2400" dirty="0" err="1">
                <a:solidFill>
                  <a:srgbClr val="0070C0"/>
                </a:solidFill>
              </a:rPr>
              <a:t>Pertamanan</a:t>
            </a:r>
            <a:r>
              <a:rPr lang="en-US" sz="2400" dirty="0">
                <a:solidFill>
                  <a:srgbClr val="0070C0"/>
                </a:solidFill>
              </a:rPr>
              <a:t> (Victory Park): </a:t>
            </a:r>
            <a:r>
              <a:rPr lang="en-US" sz="2400" dirty="0">
                <a:solidFill>
                  <a:schemeClr val="tx1"/>
                </a:solidFill>
              </a:rPr>
              <a:t>(</a:t>
            </a:r>
            <a:r>
              <a:rPr lang="en-US" sz="2400" dirty="0" err="1">
                <a:solidFill>
                  <a:schemeClr val="tx1"/>
                </a:solidFill>
              </a:rPr>
              <a:t>Kolam</a:t>
            </a:r>
            <a:r>
              <a:rPr lang="en-US" sz="2400" dirty="0">
                <a:solidFill>
                  <a:schemeClr val="tx1"/>
                </a:solidFill>
              </a:rPr>
              <a:t> </a:t>
            </a:r>
            <a:r>
              <a:rPr lang="en-US" sz="2400" dirty="0" err="1">
                <a:solidFill>
                  <a:schemeClr val="tx1"/>
                </a:solidFill>
              </a:rPr>
              <a:t>Retensi</a:t>
            </a:r>
            <a:r>
              <a:rPr lang="en-US" sz="2400" dirty="0">
                <a:solidFill>
                  <a:schemeClr val="tx1"/>
                </a:solidFill>
              </a:rPr>
              <a:t> </a:t>
            </a:r>
            <a:r>
              <a:rPr lang="en-US" sz="2400" dirty="0" err="1">
                <a:solidFill>
                  <a:schemeClr val="tx1"/>
                </a:solidFill>
              </a:rPr>
              <a:t>Kacang</a:t>
            </a:r>
            <a:r>
              <a:rPr lang="en-US" sz="2400" dirty="0">
                <a:solidFill>
                  <a:schemeClr val="tx1"/>
                </a:solidFill>
              </a:rPr>
              <a:t> </a:t>
            </a:r>
            <a:r>
              <a:rPr lang="en-US" sz="2400" dirty="0" err="1">
                <a:solidFill>
                  <a:schemeClr val="tx1"/>
                </a:solidFill>
              </a:rPr>
              <a:t>Pedang</a:t>
            </a:r>
            <a:r>
              <a:rPr lang="en-US" sz="2400" dirty="0">
                <a:solidFill>
                  <a:schemeClr val="tx1"/>
                </a:solidFill>
              </a:rPr>
              <a:t>)</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1719" y="1714500"/>
            <a:ext cx="5105400" cy="3829050"/>
          </a:xfrm>
        </p:spPr>
      </p:pic>
    </p:spTree>
    <p:extLst>
      <p:ext uri="{BB962C8B-B14F-4D97-AF65-F5344CB8AC3E}">
        <p14:creationId xmlns:p14="http://schemas.microsoft.com/office/powerpoint/2010/main" val="33895274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solidFill>
                  <a:srgbClr val="0070C0"/>
                </a:solidFill>
              </a:rPr>
              <a:t>Kemenangan</a:t>
            </a:r>
            <a:r>
              <a:rPr lang="en-US" sz="2400" dirty="0">
                <a:solidFill>
                  <a:srgbClr val="0070C0"/>
                </a:solidFill>
              </a:rPr>
              <a:t> </a:t>
            </a:r>
            <a:r>
              <a:rPr lang="en-US" sz="2400" dirty="0" err="1">
                <a:solidFill>
                  <a:srgbClr val="0070C0"/>
                </a:solidFill>
              </a:rPr>
              <a:t>Pertamanan</a:t>
            </a:r>
            <a:r>
              <a:rPr lang="en-US" sz="2400" dirty="0">
                <a:solidFill>
                  <a:srgbClr val="0070C0"/>
                </a:solidFill>
              </a:rPr>
              <a:t> (Victory Park): </a:t>
            </a:r>
            <a:r>
              <a:rPr lang="en-US" sz="2400" dirty="0">
                <a:solidFill>
                  <a:schemeClr val="tx1"/>
                </a:solidFill>
              </a:rPr>
              <a:t>(</a:t>
            </a:r>
            <a:r>
              <a:rPr lang="en-US" sz="2400" dirty="0" err="1">
                <a:solidFill>
                  <a:schemeClr val="tx1"/>
                </a:solidFill>
              </a:rPr>
              <a:t>Kolam</a:t>
            </a:r>
            <a:r>
              <a:rPr lang="en-US" sz="2400" dirty="0">
                <a:solidFill>
                  <a:schemeClr val="tx1"/>
                </a:solidFill>
              </a:rPr>
              <a:t> </a:t>
            </a:r>
            <a:r>
              <a:rPr lang="en-US" sz="2400" dirty="0" err="1">
                <a:solidFill>
                  <a:schemeClr val="tx1"/>
                </a:solidFill>
              </a:rPr>
              <a:t>Retensi</a:t>
            </a:r>
            <a:r>
              <a:rPr lang="en-US" sz="2400" dirty="0">
                <a:solidFill>
                  <a:schemeClr val="tx1"/>
                </a:solidFill>
              </a:rPr>
              <a:t> </a:t>
            </a:r>
            <a:r>
              <a:rPr lang="en-US" sz="2400" dirty="0" err="1">
                <a:solidFill>
                  <a:schemeClr val="tx1"/>
                </a:solidFill>
              </a:rPr>
              <a:t>Kacang</a:t>
            </a:r>
            <a:r>
              <a:rPr lang="en-US" sz="2400" dirty="0">
                <a:solidFill>
                  <a:schemeClr val="tx1"/>
                </a:solidFill>
              </a:rPr>
              <a:t> </a:t>
            </a:r>
            <a:r>
              <a:rPr lang="en-US" sz="2400" dirty="0" err="1">
                <a:solidFill>
                  <a:schemeClr val="tx1"/>
                </a:solidFill>
              </a:rPr>
              <a:t>Pedang</a:t>
            </a:r>
            <a:r>
              <a:rPr lang="en-US" sz="2400" dirty="0">
                <a:solidFill>
                  <a:schemeClr val="tx1"/>
                </a:solidFill>
              </a:rPr>
              <a:t>)</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9058" y="1702284"/>
            <a:ext cx="6455228" cy="3929269"/>
          </a:xfrm>
        </p:spPr>
      </p:pic>
    </p:spTree>
    <p:extLst>
      <p:ext uri="{BB962C8B-B14F-4D97-AF65-F5344CB8AC3E}">
        <p14:creationId xmlns:p14="http://schemas.microsoft.com/office/powerpoint/2010/main" val="1091791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2100C4"/>
              </a:solidFill>
            </a:endParaRPr>
          </a:p>
        </p:txBody>
      </p:sp>
      <p:sp>
        <p:nvSpPr>
          <p:cNvPr id="9" name="Content Placeholder 8"/>
          <p:cNvSpPr>
            <a:spLocks noGrp="1"/>
          </p:cNvSpPr>
          <p:nvPr>
            <p:ph idx="1"/>
          </p:nvPr>
        </p:nvSpPr>
        <p:spPr/>
        <p:txBody>
          <a:bodyPr/>
          <a:lstStyle/>
          <a:p>
            <a:pPr marL="0" indent="0" algn="ctr">
              <a:buNone/>
            </a:pPr>
            <a:r>
              <a:rPr lang="en-US" sz="8800" dirty="0">
                <a:latin typeface="Arial Narrow" panose="020B0606020202030204" pitchFamily="34" charset="0"/>
                <a:cs typeface="Times New Roman" panose="02020603050405020304" pitchFamily="18" charset="0"/>
              </a:rPr>
              <a:t>0.25 – 6.67 feet in the next </a:t>
            </a:r>
          </a:p>
          <a:p>
            <a:pPr marL="0" indent="0" algn="ctr">
              <a:buNone/>
            </a:pPr>
            <a:r>
              <a:rPr lang="en-US" sz="8800" dirty="0">
                <a:latin typeface="Arial Narrow" panose="020B0606020202030204" pitchFamily="34" charset="0"/>
                <a:cs typeface="Times New Roman" panose="02020603050405020304" pitchFamily="18" charset="0"/>
              </a:rPr>
              <a:t>15 to 85 years.  </a:t>
            </a:r>
          </a:p>
          <a:p>
            <a:pPr marL="0" indent="0">
              <a:buNone/>
            </a:pPr>
            <a:endParaRPr lang="en-US" sz="4800" dirty="0"/>
          </a:p>
        </p:txBody>
      </p:sp>
      <p:sp>
        <p:nvSpPr>
          <p:cNvPr id="6" name="Title 7">
            <a:extLst>
              <a:ext uri="{FF2B5EF4-FFF2-40B4-BE49-F238E27FC236}">
                <a16:creationId xmlns:a16="http://schemas.microsoft.com/office/drawing/2014/main" id="{B7B85342-5F23-433D-86D4-3AED53F74A15}"/>
              </a:ext>
            </a:extLst>
          </p:cNvPr>
          <p:cNvSpPr txBox="1">
            <a:spLocks noGrp="1"/>
          </p:cNvSpPr>
          <p:nvPr>
            <p:ph type="title"/>
          </p:nvPr>
        </p:nvSpPr>
        <p:spPr>
          <a:prstGeom prst="rect">
            <a:avLst/>
          </a:prstGeom>
          <a:noFill/>
        </p:spPr>
        <p:txBody>
          <a:bodyPr wrap="square" rtlCol="0">
            <a:spAutoFit/>
          </a:bodyPr>
          <a:lstStyle/>
          <a:p>
            <a:pPr algn="ctr"/>
            <a:r>
              <a:rPr lang="en-US" sz="2800" b="1" cap="all" dirty="0">
                <a:solidFill>
                  <a:schemeClr val="bg1"/>
                </a:solidFill>
              </a:rPr>
              <a:t>A Future of Resilient Infrastructure</a:t>
            </a:r>
            <a:endParaRPr lang="en-US" sz="2800" dirty="0">
              <a:solidFill>
                <a:schemeClr val="bg1"/>
              </a:solidFill>
            </a:endParaRPr>
          </a:p>
        </p:txBody>
      </p:sp>
    </p:spTree>
    <p:extLst>
      <p:ext uri="{BB962C8B-B14F-4D97-AF65-F5344CB8AC3E}">
        <p14:creationId xmlns:p14="http://schemas.microsoft.com/office/powerpoint/2010/main" val="35478635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21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solidFill>
                  <a:srgbClr val="0070C0"/>
                </a:solidFill>
              </a:rPr>
              <a:t>Kemenangan</a:t>
            </a:r>
            <a:r>
              <a:rPr lang="en-US" sz="2400" dirty="0">
                <a:solidFill>
                  <a:srgbClr val="0070C0"/>
                </a:solidFill>
              </a:rPr>
              <a:t> </a:t>
            </a:r>
            <a:r>
              <a:rPr lang="en-US" sz="2400" dirty="0" err="1">
                <a:solidFill>
                  <a:srgbClr val="0070C0"/>
                </a:solidFill>
              </a:rPr>
              <a:t>Pertamanan</a:t>
            </a:r>
            <a:r>
              <a:rPr lang="en-US" sz="2400" dirty="0">
                <a:solidFill>
                  <a:srgbClr val="0070C0"/>
                </a:solidFill>
              </a:rPr>
              <a:t> (Victory Park): </a:t>
            </a:r>
            <a:r>
              <a:rPr lang="en-US" sz="2400" dirty="0">
                <a:solidFill>
                  <a:schemeClr val="tx1"/>
                </a:solidFill>
              </a:rPr>
              <a:t>(</a:t>
            </a:r>
            <a:r>
              <a:rPr lang="en-US" sz="2400" dirty="0" err="1">
                <a:solidFill>
                  <a:schemeClr val="tx1"/>
                </a:solidFill>
              </a:rPr>
              <a:t>Kolam</a:t>
            </a:r>
            <a:r>
              <a:rPr lang="en-US" sz="2400" dirty="0">
                <a:solidFill>
                  <a:schemeClr val="tx1"/>
                </a:solidFill>
              </a:rPr>
              <a:t> </a:t>
            </a:r>
            <a:r>
              <a:rPr lang="en-US" sz="2400" dirty="0" err="1">
                <a:solidFill>
                  <a:schemeClr val="tx1"/>
                </a:solidFill>
              </a:rPr>
              <a:t>Retensi</a:t>
            </a:r>
            <a:r>
              <a:rPr lang="en-US" sz="2400" dirty="0">
                <a:solidFill>
                  <a:schemeClr val="tx1"/>
                </a:solidFill>
              </a:rPr>
              <a:t> </a:t>
            </a:r>
            <a:r>
              <a:rPr lang="en-US" sz="2400" dirty="0" err="1">
                <a:solidFill>
                  <a:schemeClr val="tx1"/>
                </a:solidFill>
              </a:rPr>
              <a:t>Kacang</a:t>
            </a:r>
            <a:r>
              <a:rPr lang="en-US" sz="2400" dirty="0">
                <a:solidFill>
                  <a:schemeClr val="tx1"/>
                </a:solidFill>
              </a:rPr>
              <a:t> </a:t>
            </a:r>
            <a:r>
              <a:rPr lang="en-US" sz="2400" dirty="0" err="1">
                <a:solidFill>
                  <a:schemeClr val="tx1"/>
                </a:solidFill>
              </a:rPr>
              <a:t>Pedang</a:t>
            </a:r>
            <a:r>
              <a:rPr lang="en-US" sz="2400" dirty="0">
                <a:solidFill>
                  <a:schemeClr val="tx1"/>
                </a:solidFill>
              </a:rPr>
              <a:t>)</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1719" y="1714500"/>
            <a:ext cx="5105400" cy="3829050"/>
          </a:xfrm>
        </p:spPr>
      </p:pic>
    </p:spTree>
    <p:extLst>
      <p:ext uri="{BB962C8B-B14F-4D97-AF65-F5344CB8AC3E}">
        <p14:creationId xmlns:p14="http://schemas.microsoft.com/office/powerpoint/2010/main" val="34166460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15" descr="LongboatKey021908-2172.jpg"/>
          <p:cNvPicPr>
            <a:picLocks noChangeAspect="1"/>
          </p:cNvPicPr>
          <p:nvPr/>
        </p:nvPicPr>
        <p:blipFill>
          <a:blip r:embed="rId3" cstate="print">
            <a:lum contrast="38000"/>
            <a:extLst>
              <a:ext uri="{28A0092B-C50C-407E-A947-70E740481C1C}">
                <a14:useLocalDpi xmlns:a14="http://schemas.microsoft.com/office/drawing/2010/main" val="0"/>
              </a:ext>
            </a:extLst>
          </a:blip>
          <a:srcRect/>
          <a:stretch>
            <a:fillRect/>
          </a:stretch>
        </p:blipFill>
        <p:spPr bwMode="auto">
          <a:xfrm>
            <a:off x="1565031" y="1016391"/>
            <a:ext cx="7578969" cy="5356274"/>
          </a:xfrm>
          <a:prstGeom prst="rect">
            <a:avLst/>
          </a:prstGeom>
          <a:noFill/>
          <a:ln>
            <a:noFill/>
          </a:ln>
          <a:extLst>
            <a:ext uri="{909E8E84-426E-40DD-AFC4-6F175D3DCCD1}">
              <a14:hiddenFill xmlns:a14="http://schemas.microsoft.com/office/drawing/2010/main">
                <a:solidFill>
                  <a:srgbClr val="FFFFFF">
                    <a:alpha val="4705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5"/>
          <p:cNvSpPr>
            <a:spLocks noGrp="1" noChangeArrowheads="1"/>
          </p:cNvSpPr>
          <p:nvPr>
            <p:ph type="ctrTitle"/>
          </p:nvPr>
        </p:nvSpPr>
        <p:spPr>
          <a:xfrm>
            <a:off x="1565031" y="1016391"/>
            <a:ext cx="5829300" cy="571500"/>
          </a:xfrm>
        </p:spPr>
        <p:txBody>
          <a:bodyPr>
            <a:normAutofit fontScale="90000"/>
          </a:bodyPr>
          <a:lstStyle/>
          <a:p>
            <a:pPr algn="l" eaLnBrk="1" hangingPunct="1"/>
            <a:r>
              <a:rPr lang="en-US" altLang="en-US" dirty="0">
                <a:solidFill>
                  <a:schemeClr val="bg1"/>
                </a:solidFill>
                <a:latin typeface="Futura Lt BT" pitchFamily="34" charset="0"/>
              </a:rPr>
              <a:t>Resilient Communities</a:t>
            </a:r>
            <a:br>
              <a:rPr lang="en-US" altLang="en-US" dirty="0">
                <a:solidFill>
                  <a:srgbClr val="7F7F7F"/>
                </a:solidFill>
                <a:latin typeface="Futura Lt BT" pitchFamily="34" charset="0"/>
              </a:rPr>
            </a:br>
            <a:endParaRPr lang="en-US" altLang="en-US" sz="1800" dirty="0">
              <a:solidFill>
                <a:srgbClr val="7F7F7F"/>
              </a:solidFill>
              <a:latin typeface="Futura Lt BT" pitchFamily="34" charset="0"/>
            </a:endParaRPr>
          </a:p>
        </p:txBody>
      </p:sp>
      <p:sp>
        <p:nvSpPr>
          <p:cNvPr id="4100" name="TextBox 16"/>
          <p:cNvSpPr txBox="1">
            <a:spLocks noChangeArrowheads="1"/>
          </p:cNvSpPr>
          <p:nvPr/>
        </p:nvSpPr>
        <p:spPr bwMode="auto">
          <a:xfrm>
            <a:off x="1663505" y="1302141"/>
            <a:ext cx="6858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500" b="1" i="1" dirty="0">
                <a:solidFill>
                  <a:schemeClr val="bg1"/>
                </a:solidFill>
                <a:latin typeface="Futura Lt BT Light" pitchFamily="-111" charset="0"/>
              </a:rPr>
              <a:t>Collaborative efforts related to </a:t>
            </a:r>
            <a:r>
              <a:rPr lang="en-US" altLang="en-US" sz="1500" b="1" i="1" dirty="0">
                <a:latin typeface="Futura Lt BT Light" pitchFamily="-111" charset="0"/>
              </a:rPr>
              <a:t>creating and sustaining local </a:t>
            </a:r>
            <a:r>
              <a:rPr lang="en-US" altLang="en-US" sz="1500" b="1" i="1" dirty="0">
                <a:solidFill>
                  <a:schemeClr val="bg1"/>
                </a:solidFill>
                <a:latin typeface="Futura Lt BT Light" pitchFamily="-111" charset="0"/>
              </a:rPr>
              <a:t>communities</a:t>
            </a:r>
            <a:r>
              <a:rPr lang="en-US" altLang="en-US" sz="1500" b="1" i="1" dirty="0">
                <a:latin typeface="Futura Lt BT Light" pitchFamily="-111" charset="0"/>
              </a:rPr>
              <a:t> and regions faced with various threats, including natural hazards and resource constraints, as well as market hazards resulting from public and private actions.</a:t>
            </a:r>
          </a:p>
        </p:txBody>
      </p:sp>
    </p:spTree>
    <p:extLst>
      <p:ext uri="{BB962C8B-B14F-4D97-AF65-F5344CB8AC3E}">
        <p14:creationId xmlns:p14="http://schemas.microsoft.com/office/powerpoint/2010/main" val="24054836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solidFill>
                  <a:srgbClr val="0070C0"/>
                </a:solidFill>
              </a:rPr>
              <a:t>Kemenangan</a:t>
            </a:r>
            <a:r>
              <a:rPr lang="en-US" sz="2400" dirty="0">
                <a:solidFill>
                  <a:srgbClr val="0070C0"/>
                </a:solidFill>
              </a:rPr>
              <a:t> </a:t>
            </a:r>
            <a:r>
              <a:rPr lang="en-US" sz="2400" dirty="0" err="1">
                <a:solidFill>
                  <a:srgbClr val="0070C0"/>
                </a:solidFill>
              </a:rPr>
              <a:t>Pertamanan</a:t>
            </a:r>
            <a:r>
              <a:rPr lang="en-US" sz="2400" dirty="0">
                <a:solidFill>
                  <a:srgbClr val="0070C0"/>
                </a:solidFill>
              </a:rPr>
              <a:t> (Victory Park): </a:t>
            </a:r>
            <a:r>
              <a:rPr lang="en-US" sz="2400" dirty="0">
                <a:solidFill>
                  <a:schemeClr val="tx1"/>
                </a:solidFill>
              </a:rPr>
              <a:t>(</a:t>
            </a:r>
            <a:r>
              <a:rPr lang="en-US" sz="2400" dirty="0" err="1">
                <a:solidFill>
                  <a:schemeClr val="tx1"/>
                </a:solidFill>
              </a:rPr>
              <a:t>Kolam</a:t>
            </a:r>
            <a:r>
              <a:rPr lang="en-US" sz="2400" dirty="0">
                <a:solidFill>
                  <a:schemeClr val="tx1"/>
                </a:solidFill>
              </a:rPr>
              <a:t> </a:t>
            </a:r>
            <a:r>
              <a:rPr lang="en-US" sz="2400" dirty="0" err="1">
                <a:solidFill>
                  <a:schemeClr val="tx1"/>
                </a:solidFill>
              </a:rPr>
              <a:t>Retensi</a:t>
            </a:r>
            <a:r>
              <a:rPr lang="en-US" sz="2400" dirty="0">
                <a:solidFill>
                  <a:schemeClr val="tx1"/>
                </a:solidFill>
              </a:rPr>
              <a:t> </a:t>
            </a:r>
            <a:r>
              <a:rPr lang="en-US" sz="2400" dirty="0" err="1">
                <a:solidFill>
                  <a:schemeClr val="tx1"/>
                </a:solidFill>
              </a:rPr>
              <a:t>Kacang</a:t>
            </a:r>
            <a:r>
              <a:rPr lang="en-US" sz="2400" dirty="0">
                <a:solidFill>
                  <a:schemeClr val="tx1"/>
                </a:solidFill>
              </a:rPr>
              <a:t> </a:t>
            </a:r>
            <a:r>
              <a:rPr lang="en-US" sz="2400" dirty="0" err="1">
                <a:solidFill>
                  <a:schemeClr val="tx1"/>
                </a:solidFill>
              </a:rPr>
              <a:t>Pedang</a:t>
            </a:r>
            <a:r>
              <a:rPr lang="en-US" sz="2400" dirty="0">
                <a:solidFill>
                  <a:schemeClr val="tx1"/>
                </a:solidFill>
              </a:rPr>
              <a:t>)</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1719" y="1714500"/>
            <a:ext cx="5105400" cy="382905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029" y="1672298"/>
            <a:ext cx="6977744" cy="3964951"/>
          </a:xfrm>
          <a:prstGeom prst="rect">
            <a:avLst/>
          </a:prstGeom>
        </p:spPr>
      </p:pic>
    </p:spTree>
    <p:extLst>
      <p:ext uri="{BB962C8B-B14F-4D97-AF65-F5344CB8AC3E}">
        <p14:creationId xmlns:p14="http://schemas.microsoft.com/office/powerpoint/2010/main" val="37875464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Alun</a:t>
            </a:r>
            <a:r>
              <a:rPr lang="en-US" sz="2400" dirty="0"/>
              <a:t> </a:t>
            </a:r>
            <a:r>
              <a:rPr lang="en-US" sz="2400" dirty="0" err="1"/>
              <a:t>Alun</a:t>
            </a:r>
            <a:r>
              <a:rPr lang="en-US" sz="2400" dirty="0"/>
              <a:t> :  </a:t>
            </a:r>
            <a:r>
              <a:rPr lang="en-US" sz="2400" dirty="0">
                <a:solidFill>
                  <a:schemeClr val="tx1"/>
                </a:solidFill>
              </a:rPr>
              <a:t>Happy Times</a:t>
            </a:r>
          </a:p>
        </p:txBody>
      </p:sp>
      <p:pic>
        <p:nvPicPr>
          <p:cNvPr id="5" name="yiv8996794565ymail_attachmentId331" descr="d0eeac02-cc78-4a70-bd26-4b5e3cc631b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0819" y="1714500"/>
            <a:ext cx="68072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688353"/>
            <a:ext cx="8458200" cy="3945805"/>
          </a:xfrm>
          <a:prstGeom prst="rect">
            <a:avLst/>
          </a:prstGeom>
        </p:spPr>
      </p:pic>
    </p:spTree>
    <p:extLst>
      <p:ext uri="{BB962C8B-B14F-4D97-AF65-F5344CB8AC3E}">
        <p14:creationId xmlns:p14="http://schemas.microsoft.com/office/powerpoint/2010/main" val="22491708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Alun</a:t>
            </a:r>
            <a:r>
              <a:rPr lang="en-US" sz="2400" dirty="0"/>
              <a:t> </a:t>
            </a:r>
            <a:r>
              <a:rPr lang="en-US" sz="2400" dirty="0" err="1"/>
              <a:t>Alun</a:t>
            </a:r>
            <a:r>
              <a:rPr lang="en-US" sz="2400" dirty="0"/>
              <a:t> :  </a:t>
            </a:r>
            <a:r>
              <a:rPr lang="en-US" sz="2400" dirty="0">
                <a:solidFill>
                  <a:schemeClr val="tx1"/>
                </a:solidFill>
              </a:rPr>
              <a:t>Yesterday (9 February 16)</a:t>
            </a:r>
          </a:p>
        </p:txBody>
      </p:sp>
      <p:pic>
        <p:nvPicPr>
          <p:cNvPr id="5" name="yiv8996794565ymail_attachmentId331" descr="d0eeac02-cc78-4a70-bd26-4b5e3cc631b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0819" y="1714500"/>
            <a:ext cx="68072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5904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Kota Pangkalpinang:  </a:t>
            </a:r>
            <a:r>
              <a:rPr lang="en-US" sz="3600" dirty="0">
                <a:solidFill>
                  <a:srgbClr val="0070C0"/>
                </a:solidFill>
              </a:rPr>
              <a:t>City of Victory</a:t>
            </a:r>
            <a:endParaRPr lang="en-US" sz="3600" dirty="0">
              <a:solidFill>
                <a:schemeClr val="tx1"/>
              </a:solidFill>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78218" y="1714500"/>
            <a:ext cx="6792401" cy="3829050"/>
          </a:xfrm>
          <a:prstGeom prst="rect">
            <a:avLst/>
          </a:prstGeom>
        </p:spPr>
      </p:pic>
    </p:spTree>
    <p:extLst>
      <p:ext uri="{BB962C8B-B14F-4D97-AF65-F5344CB8AC3E}">
        <p14:creationId xmlns:p14="http://schemas.microsoft.com/office/powerpoint/2010/main" val="29583472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Kota Pangkalpinang:  </a:t>
            </a:r>
            <a:r>
              <a:rPr lang="en-US" sz="3600" dirty="0">
                <a:solidFill>
                  <a:srgbClr val="0070C0"/>
                </a:solidFill>
              </a:rPr>
              <a:t>City of Victory</a:t>
            </a:r>
            <a:endParaRPr lang="en-US" sz="3600" dirty="0">
              <a:solidFill>
                <a:schemeClr val="tx1"/>
              </a:solidFill>
            </a:endParaRPr>
          </a:p>
        </p:txBody>
      </p:sp>
      <p:pic>
        <p:nvPicPr>
          <p:cNvPr id="3" name="Content Placeholder 2"/>
          <p:cNvPicPr>
            <a:picLocks noGrp="1" noChangeAspect="1"/>
          </p:cNvPicPr>
          <p:nvPr>
            <p:ph idx="1"/>
          </p:nvPr>
        </p:nvPicPr>
        <p:blipFill>
          <a:blip r:embed="rId3"/>
          <a:stretch>
            <a:fillRect/>
          </a:stretch>
        </p:blipFill>
        <p:spPr>
          <a:xfrm>
            <a:off x="1475853" y="1714500"/>
            <a:ext cx="6797131" cy="3829050"/>
          </a:xfrm>
          <a:prstGeom prst="rect">
            <a:avLst/>
          </a:prstGeom>
        </p:spPr>
      </p:pic>
    </p:spTree>
    <p:extLst>
      <p:ext uri="{BB962C8B-B14F-4D97-AF65-F5344CB8AC3E}">
        <p14:creationId xmlns:p14="http://schemas.microsoft.com/office/powerpoint/2010/main" val="15104543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Kota Pangkalpinang:  </a:t>
            </a:r>
            <a:r>
              <a:rPr lang="en-US" sz="3600" dirty="0">
                <a:solidFill>
                  <a:srgbClr val="0070C0"/>
                </a:solidFill>
              </a:rPr>
              <a:t>City of Victory</a:t>
            </a:r>
            <a:endParaRPr lang="en-US" sz="3600" dirty="0">
              <a:solidFill>
                <a:schemeClr val="tx1"/>
              </a:solidFill>
            </a:endParaRPr>
          </a:p>
        </p:txBody>
      </p:sp>
      <p:pic>
        <p:nvPicPr>
          <p:cNvPr id="3" name="Content Placeholder 2"/>
          <p:cNvPicPr>
            <a:picLocks noGrp="1" noChangeAspect="1"/>
          </p:cNvPicPr>
          <p:nvPr>
            <p:ph idx="1"/>
          </p:nvPr>
        </p:nvPicPr>
        <p:blipFill rotWithShape="1">
          <a:blip r:embed="rId3"/>
          <a:srcRect l="32470" t="18247" r="34511" b="28055"/>
          <a:stretch/>
        </p:blipFill>
        <p:spPr>
          <a:xfrm>
            <a:off x="1045029" y="1978479"/>
            <a:ext cx="3973286" cy="3640043"/>
          </a:xfrm>
          <a:prstGeom prst="rect">
            <a:avLst/>
          </a:prstGeom>
        </p:spPr>
      </p:pic>
      <p:sp>
        <p:nvSpPr>
          <p:cNvPr id="4" name="TextBox 3"/>
          <p:cNvSpPr txBox="1"/>
          <p:nvPr/>
        </p:nvSpPr>
        <p:spPr>
          <a:xfrm>
            <a:off x="5334000" y="1847850"/>
            <a:ext cx="3548743" cy="3185487"/>
          </a:xfrm>
          <a:prstGeom prst="rect">
            <a:avLst/>
          </a:prstGeom>
          <a:noFill/>
        </p:spPr>
        <p:txBody>
          <a:bodyPr wrap="square" rtlCol="0">
            <a:spAutoFit/>
          </a:bodyPr>
          <a:lstStyle/>
          <a:p>
            <a:r>
              <a:rPr lang="en-US" sz="2400" dirty="0">
                <a:solidFill>
                  <a:schemeClr val="bg1"/>
                </a:solidFill>
              </a:rPr>
              <a:t>I know why you’re here:  You’re here to plan for the future.  </a:t>
            </a:r>
          </a:p>
          <a:p>
            <a:endParaRPr lang="en-US" sz="2400" dirty="0">
              <a:solidFill>
                <a:schemeClr val="bg1"/>
              </a:solidFill>
            </a:endParaRPr>
          </a:p>
          <a:p>
            <a:r>
              <a:rPr lang="en-US" sz="2400" dirty="0">
                <a:solidFill>
                  <a:schemeClr val="bg1"/>
                </a:solidFill>
              </a:rPr>
              <a:t>This is my City.  This is my future</a:t>
            </a:r>
            <a:r>
              <a:rPr lang="en-US" sz="2700" dirty="0">
                <a:solidFill>
                  <a:schemeClr val="bg1"/>
                </a:solidFill>
              </a:rPr>
              <a:t>!</a:t>
            </a:r>
          </a:p>
          <a:p>
            <a:endParaRPr lang="en-US" sz="2700" dirty="0">
              <a:solidFill>
                <a:schemeClr val="bg1"/>
              </a:solidFill>
            </a:endParaRPr>
          </a:p>
          <a:p>
            <a:r>
              <a:rPr lang="en-US" sz="2700" dirty="0">
                <a:solidFill>
                  <a:schemeClr val="bg1"/>
                </a:solidFill>
              </a:rPr>
              <a:t>Don’t mess it up!</a:t>
            </a:r>
          </a:p>
        </p:txBody>
      </p:sp>
    </p:spTree>
    <p:extLst>
      <p:ext uri="{BB962C8B-B14F-4D97-AF65-F5344CB8AC3E}">
        <p14:creationId xmlns:p14="http://schemas.microsoft.com/office/powerpoint/2010/main" val="42737334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all" dirty="0"/>
              <a:t>A Future of Resilient Infrastructure</a:t>
            </a:r>
            <a:endParaRPr lang="en-US" sz="2800" dirty="0">
              <a:solidFill>
                <a:schemeClr val="tx1"/>
              </a:solidFill>
            </a:endParaRPr>
          </a:p>
        </p:txBody>
      </p:sp>
      <p:pic>
        <p:nvPicPr>
          <p:cNvPr id="3" name="Content Placeholder 2"/>
          <p:cNvPicPr>
            <a:picLocks noGrp="1" noChangeAspect="1"/>
          </p:cNvPicPr>
          <p:nvPr>
            <p:ph idx="1"/>
          </p:nvPr>
        </p:nvPicPr>
        <p:blipFill>
          <a:blip r:embed="rId3"/>
          <a:stretch>
            <a:fillRect/>
          </a:stretch>
        </p:blipFill>
        <p:spPr>
          <a:xfrm>
            <a:off x="698072" y="1581151"/>
            <a:ext cx="8437233" cy="4752974"/>
          </a:xfrm>
          <a:prstGeom prst="rect">
            <a:avLst/>
          </a:prstGeom>
        </p:spPr>
      </p:pic>
      <p:pic>
        <p:nvPicPr>
          <p:cNvPr id="5" name="Picture 4">
            <a:extLst>
              <a:ext uri="{FF2B5EF4-FFF2-40B4-BE49-F238E27FC236}">
                <a16:creationId xmlns:a16="http://schemas.microsoft.com/office/drawing/2014/main" id="{D9A1855C-9692-4EB2-BB79-77120671A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7274" y="2831720"/>
            <a:ext cx="2857500" cy="1702179"/>
          </a:xfrm>
          <a:prstGeom prst="rect">
            <a:avLst/>
          </a:prstGeom>
        </p:spPr>
      </p:pic>
    </p:spTree>
    <p:extLst>
      <p:ext uri="{BB962C8B-B14F-4D97-AF65-F5344CB8AC3E}">
        <p14:creationId xmlns:p14="http://schemas.microsoft.com/office/powerpoint/2010/main" val="7603845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Implementation Plan:</a:t>
            </a:r>
            <a:endParaRPr lang="en-US" dirty="0">
              <a:solidFill>
                <a:srgbClr val="FF0000"/>
              </a:solidFill>
            </a:endParaRPr>
          </a:p>
        </p:txBody>
      </p:sp>
      <p:sp>
        <p:nvSpPr>
          <p:cNvPr id="9" name="Content Placeholder 8"/>
          <p:cNvSpPr>
            <a:spLocks noGrp="1"/>
          </p:cNvSpPr>
          <p:nvPr>
            <p:ph idx="1"/>
          </p:nvPr>
        </p:nvSpPr>
        <p:spPr/>
        <p:txBody>
          <a:bodyPr>
            <a:normAutofit/>
          </a:bodyPr>
          <a:lstStyle/>
          <a:p>
            <a:r>
              <a:rPr lang="en-US">
                <a:solidFill>
                  <a:srgbClr val="FF0000"/>
                </a:solidFill>
              </a:rPr>
              <a:t>Salt Ponds Area-wide Adaptation Action Area</a:t>
            </a:r>
          </a:p>
          <a:p>
            <a:r>
              <a:rPr lang="en-US">
                <a:solidFill>
                  <a:srgbClr val="FF0000"/>
                </a:solidFill>
              </a:rPr>
              <a:t>Modify Comprehensive Plan (&amp; CIP) and Land Development Code to:</a:t>
            </a:r>
          </a:p>
          <a:p>
            <a:pPr marL="694373" lvl="1" indent="-385763">
              <a:buFont typeface="+mj-lt"/>
              <a:buAutoNum type="arabicPeriod"/>
            </a:pPr>
            <a:r>
              <a:rPr lang="en-US">
                <a:solidFill>
                  <a:srgbClr val="FF0000"/>
                </a:solidFill>
              </a:rPr>
              <a:t>Prioritize policies and CIP</a:t>
            </a:r>
          </a:p>
          <a:p>
            <a:pPr marL="694373" lvl="1" indent="-385763">
              <a:buFont typeface="+mj-lt"/>
              <a:buAutoNum type="arabicPeriod"/>
            </a:pPr>
            <a:r>
              <a:rPr lang="en-US">
                <a:solidFill>
                  <a:srgbClr val="FF0000"/>
                </a:solidFill>
              </a:rPr>
              <a:t>Provide for Mixed Use redevelopment</a:t>
            </a:r>
          </a:p>
          <a:p>
            <a:pPr marL="694373" lvl="1" indent="-385763">
              <a:buFont typeface="+mj-lt"/>
              <a:buAutoNum type="arabicPeriod"/>
            </a:pPr>
            <a:r>
              <a:rPr lang="en-US">
                <a:solidFill>
                  <a:srgbClr val="FF0000"/>
                </a:solidFill>
              </a:rPr>
              <a:t>Waive permit fees for plans to elevate pre-FIRM units</a:t>
            </a:r>
          </a:p>
          <a:p>
            <a:pPr marL="694373" lvl="1" indent="-385763">
              <a:buFont typeface="+mj-lt"/>
              <a:buAutoNum type="arabicPeriod"/>
            </a:pPr>
            <a:r>
              <a:rPr lang="en-US">
                <a:solidFill>
                  <a:srgbClr val="FF0000"/>
                </a:solidFill>
              </a:rPr>
              <a:t>Provide for transfer of existing pre-FIRM units to redevelopment Receiving area(s).</a:t>
            </a:r>
          </a:p>
          <a:p>
            <a:pPr marL="694373" lvl="1" indent="-385763">
              <a:buFont typeface="+mj-lt"/>
              <a:buAutoNum type="arabicPeriod"/>
            </a:pPr>
            <a:endParaRPr lang="en-US">
              <a:solidFill>
                <a:srgbClr val="FF0000"/>
              </a:solidFill>
            </a:endParaRPr>
          </a:p>
          <a:p>
            <a:endParaRPr lang="en-US">
              <a:solidFill>
                <a:srgbClr val="FF0000"/>
              </a:solidFill>
            </a:endParaRPr>
          </a:p>
          <a:p>
            <a:endParaRPr lang="en-US" dirty="0">
              <a:solidFill>
                <a:srgbClr val="FF0000"/>
              </a:solidFill>
            </a:endParaRPr>
          </a:p>
        </p:txBody>
      </p:sp>
      <p:sp>
        <p:nvSpPr>
          <p:cNvPr id="10" name="TextBox 9"/>
          <p:cNvSpPr txBox="1"/>
          <p:nvPr/>
        </p:nvSpPr>
        <p:spPr>
          <a:xfrm>
            <a:off x="4572000" y="857250"/>
            <a:ext cx="3143250" cy="300082"/>
          </a:xfrm>
          <a:prstGeom prst="rect">
            <a:avLst/>
          </a:prstGeom>
          <a:noFill/>
        </p:spPr>
        <p:txBody>
          <a:bodyPr wrap="square" rtlCol="0">
            <a:spAutoFit/>
          </a:bodyPr>
          <a:lstStyle/>
          <a:p>
            <a:r>
              <a:rPr lang="en-US" sz="1350" b="1" dirty="0">
                <a:solidFill>
                  <a:schemeClr val="bg1"/>
                </a:solidFill>
              </a:rPr>
              <a:t>South Florida Resilient Redesign</a:t>
            </a:r>
          </a:p>
        </p:txBody>
      </p:sp>
    </p:spTree>
    <p:extLst>
      <p:ext uri="{BB962C8B-B14F-4D97-AF65-F5344CB8AC3E}">
        <p14:creationId xmlns:p14="http://schemas.microsoft.com/office/powerpoint/2010/main" val="1743364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2100C4"/>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81" y="1076324"/>
            <a:ext cx="8461420" cy="5298717"/>
          </a:xfrm>
          <a:prstGeom prst="rect">
            <a:avLst/>
          </a:prstGeom>
        </p:spPr>
      </p:pic>
      <p:sp>
        <p:nvSpPr>
          <p:cNvPr id="6" name="Title 7">
            <a:extLst>
              <a:ext uri="{FF2B5EF4-FFF2-40B4-BE49-F238E27FC236}">
                <a16:creationId xmlns:a16="http://schemas.microsoft.com/office/drawing/2014/main" id="{4D2F5304-DA70-4358-87E7-AE218F6161BB}"/>
              </a:ext>
            </a:extLst>
          </p:cNvPr>
          <p:cNvSpPr txBox="1">
            <a:spLocks noGrp="1"/>
          </p:cNvSpPr>
          <p:nvPr>
            <p:ph type="title"/>
          </p:nvPr>
        </p:nvSpPr>
        <p:spPr>
          <a:prstGeom prst="rect">
            <a:avLst/>
          </a:prstGeom>
          <a:noFill/>
        </p:spPr>
        <p:txBody>
          <a:bodyPr wrap="square" rtlCol="0">
            <a:spAutoFit/>
          </a:bodyPr>
          <a:lstStyle/>
          <a:p>
            <a:pPr algn="ctr"/>
            <a:r>
              <a:rPr lang="en-US" sz="2800" b="1" cap="all" dirty="0">
                <a:solidFill>
                  <a:schemeClr val="bg1"/>
                </a:solidFill>
              </a:rPr>
              <a:t>A Future of Resilient Infrastructure</a:t>
            </a:r>
            <a:endParaRPr lang="en-US" sz="2800" dirty="0">
              <a:solidFill>
                <a:schemeClr val="bg1"/>
              </a:solidFill>
            </a:endParaRPr>
          </a:p>
        </p:txBody>
      </p:sp>
    </p:spTree>
    <p:extLst>
      <p:ext uri="{BB962C8B-B14F-4D97-AF65-F5344CB8AC3E}">
        <p14:creationId xmlns:p14="http://schemas.microsoft.com/office/powerpoint/2010/main" val="18547069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C0AE42-65C6-4B29-94EF-E30C155C020D}"/>
              </a:ext>
            </a:extLst>
          </p:cNvPr>
          <p:cNvSpPr>
            <a:spLocks noGrp="1"/>
          </p:cNvSpPr>
          <p:nvPr>
            <p:ph idx="1"/>
          </p:nvPr>
        </p:nvSpPr>
        <p:spPr/>
        <p:txBody>
          <a:bodyPr/>
          <a:lstStyle/>
          <a:p>
            <a:r>
              <a:rPr lang="en-US" b="1" dirty="0"/>
              <a:t>MANATEE COUNTY POST-DISASTER REDEVELOPMENT PLAN (PDRP) AUDIT AND UPDATE:</a:t>
            </a:r>
            <a:endParaRPr lang="en-US" dirty="0"/>
          </a:p>
          <a:p>
            <a:pPr lvl="1"/>
            <a:r>
              <a:rPr lang="en-US" dirty="0"/>
              <a:t>LITERATURE REVIEW</a:t>
            </a:r>
          </a:p>
          <a:p>
            <a:pPr lvl="1"/>
            <a:r>
              <a:rPr lang="en-US" dirty="0"/>
              <a:t>BEST MANAGEMENT PRACTICES</a:t>
            </a:r>
          </a:p>
          <a:p>
            <a:pPr lvl="1"/>
            <a:endParaRPr lang="en-US" dirty="0"/>
          </a:p>
          <a:p>
            <a:pPr lvl="1"/>
            <a:r>
              <a:rPr lang="en-US" dirty="0"/>
              <a:t>PLAN COMPATIBILITY</a:t>
            </a:r>
          </a:p>
          <a:p>
            <a:pPr lvl="2"/>
            <a:r>
              <a:rPr lang="en-US" dirty="0"/>
              <a:t>COMPREHENSIVE PLAN</a:t>
            </a:r>
          </a:p>
          <a:p>
            <a:pPr lvl="2"/>
            <a:r>
              <a:rPr lang="en-US" dirty="0"/>
              <a:t>COMPREHENSIVE EMERGENCY MANAGEMENT PLAN (CEMP)</a:t>
            </a:r>
          </a:p>
          <a:p>
            <a:pPr lvl="2"/>
            <a:r>
              <a:rPr lang="en-US" dirty="0"/>
              <a:t>LOCAL MITIGATION STRATEGY (LMS)</a:t>
            </a:r>
          </a:p>
          <a:p>
            <a:pPr lvl="2"/>
            <a:r>
              <a:rPr lang="en-US" dirty="0"/>
              <a:t>STATUTORY + OTHER STATE REQUIREMENTS, </a:t>
            </a:r>
            <a:r>
              <a:rPr lang="en-US" dirty="0" err="1"/>
              <a:t>i.e</a:t>
            </a:r>
            <a:r>
              <a:rPr lang="en-US" dirty="0"/>
              <a:t>, Adaptation Action Areas</a:t>
            </a:r>
          </a:p>
          <a:p>
            <a:pPr lvl="2"/>
            <a:endParaRPr lang="en-US" dirty="0"/>
          </a:p>
          <a:p>
            <a:pPr lvl="1"/>
            <a:r>
              <a:rPr lang="en-US" dirty="0"/>
              <a:t>EXISTING PDRP ANALYSIS</a:t>
            </a:r>
          </a:p>
          <a:p>
            <a:pPr lvl="1"/>
            <a:r>
              <a:rPr lang="en-US" dirty="0"/>
              <a:t>CONCLUSIONS AND OVERALL RECOMMENDATIONS</a:t>
            </a:r>
          </a:p>
          <a:p>
            <a:pPr lvl="1"/>
            <a:endParaRPr lang="en-US" dirty="0"/>
          </a:p>
          <a:p>
            <a:pPr lvl="1"/>
            <a:r>
              <a:rPr lang="en-US" dirty="0"/>
              <a:t>ALIGN THE PDRP WITH ALL OTHER COUNTY-WIDE PLANNING DOCUMENTS, and</a:t>
            </a:r>
          </a:p>
          <a:p>
            <a:pPr lvl="1"/>
            <a:r>
              <a:rPr lang="en-US" dirty="0"/>
              <a:t>ALIGN OVERALL APPROACH WITH </a:t>
            </a:r>
            <a:r>
              <a:rPr lang="en-US" b="1" dirty="0"/>
              <a:t>NATIONAL PREPAREDNESS</a:t>
            </a:r>
          </a:p>
          <a:p>
            <a:pPr lvl="2"/>
            <a:endParaRPr lang="en-US" dirty="0"/>
          </a:p>
        </p:txBody>
      </p:sp>
      <p:sp>
        <p:nvSpPr>
          <p:cNvPr id="4" name="Title 1">
            <a:extLst>
              <a:ext uri="{FF2B5EF4-FFF2-40B4-BE49-F238E27FC236}">
                <a16:creationId xmlns:a16="http://schemas.microsoft.com/office/drawing/2014/main" id="{8865638A-CE01-4B59-A9BC-088FFBC82AAD}"/>
              </a:ext>
            </a:extLst>
          </p:cNvPr>
          <p:cNvSpPr>
            <a:spLocks noGrp="1"/>
          </p:cNvSpPr>
          <p:nvPr>
            <p:ph type="title"/>
          </p:nvPr>
        </p:nvSpPr>
        <p:spPr/>
        <p:txBody>
          <a:bodyPr/>
          <a:lstStyle/>
          <a:p>
            <a:r>
              <a:rPr lang="en-US" sz="2800" cap="all" dirty="0"/>
              <a:t>A Future of Resilient Infrastructure</a:t>
            </a:r>
            <a:endParaRPr lang="en-US" sz="2800" dirty="0">
              <a:solidFill>
                <a:schemeClr val="tx1"/>
              </a:solidFill>
            </a:endParaRPr>
          </a:p>
        </p:txBody>
      </p:sp>
    </p:spTree>
    <p:extLst>
      <p:ext uri="{BB962C8B-B14F-4D97-AF65-F5344CB8AC3E}">
        <p14:creationId xmlns:p14="http://schemas.microsoft.com/office/powerpoint/2010/main" val="4507315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C57718A-9F35-422C-83D2-8E1F38171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66" y="1086678"/>
            <a:ext cx="7144143" cy="49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0C3339A3-A4A9-4999-A1C8-4038B838554C}"/>
              </a:ext>
            </a:extLst>
          </p:cNvPr>
          <p:cNvSpPr>
            <a:spLocks noChangeArrowheads="1"/>
          </p:cNvSpPr>
          <p:nvPr/>
        </p:nvSpPr>
        <p:spPr bwMode="auto">
          <a:xfrm>
            <a:off x="4274437" y="5849252"/>
            <a:ext cx="47716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b="1" dirty="0"/>
              <a:t>Website:  http://frci.dcp.ufl.edu/</a:t>
            </a:r>
          </a:p>
        </p:txBody>
      </p:sp>
      <p:sp>
        <p:nvSpPr>
          <p:cNvPr id="2" name="Rectangle 1">
            <a:extLst>
              <a:ext uri="{FF2B5EF4-FFF2-40B4-BE49-F238E27FC236}">
                <a16:creationId xmlns:a16="http://schemas.microsoft.com/office/drawing/2014/main" id="{B0B149FF-B778-48CC-A1E8-7696F3AFCF21}"/>
              </a:ext>
            </a:extLst>
          </p:cNvPr>
          <p:cNvSpPr/>
          <p:nvPr/>
        </p:nvSpPr>
        <p:spPr>
          <a:xfrm>
            <a:off x="617065" y="401382"/>
            <a:ext cx="8079260" cy="369332"/>
          </a:xfrm>
          <a:prstGeom prst="rect">
            <a:avLst/>
          </a:prstGeom>
        </p:spPr>
        <p:txBody>
          <a:bodyPr wrap="square">
            <a:spAutoFit/>
          </a:bodyPr>
          <a:lstStyle/>
          <a:p>
            <a:r>
              <a:rPr lang="en-US" b="1" dirty="0">
                <a:solidFill>
                  <a:schemeClr val="bg1"/>
                </a:solidFill>
              </a:rPr>
              <a:t>UNIVERSITY OF FLORIDA RESILIENT COMMUNITIES INITIATIVE (UFRCI)</a:t>
            </a:r>
          </a:p>
        </p:txBody>
      </p:sp>
    </p:spTree>
    <p:extLst>
      <p:ext uri="{BB962C8B-B14F-4D97-AF65-F5344CB8AC3E}">
        <p14:creationId xmlns:p14="http://schemas.microsoft.com/office/powerpoint/2010/main" val="1223122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cap="all" dirty="0"/>
              <a:t>A Future of Resilient Infrastructure</a:t>
            </a:r>
            <a:endParaRPr lang="en-US" sz="2800" dirty="0"/>
          </a:p>
        </p:txBody>
      </p:sp>
      <p:sp>
        <p:nvSpPr>
          <p:cNvPr id="4" name="Footer Placeholder 3"/>
          <p:cNvSpPr>
            <a:spLocks noGrp="1"/>
          </p:cNvSpPr>
          <p:nvPr>
            <p:ph type="ftr" sz="quarter" idx="10"/>
          </p:nvPr>
        </p:nvSpPr>
        <p:spPr/>
        <p:txBody>
          <a:bodyPr/>
          <a:lstStyle/>
          <a:p>
            <a:endParaRPr lang="en-US">
              <a:solidFill>
                <a:srgbClr val="2100C4"/>
              </a:solidFill>
            </a:endParaRPr>
          </a:p>
        </p:txBody>
      </p:sp>
      <p:sp>
        <p:nvSpPr>
          <p:cNvPr id="9" name="Content Placeholder 8"/>
          <p:cNvSpPr>
            <a:spLocks noGrp="1"/>
          </p:cNvSpPr>
          <p:nvPr>
            <p:ph idx="1"/>
          </p:nvPr>
        </p:nvSpPr>
        <p:spPr/>
        <p:txBody>
          <a:bodyPr/>
          <a:lstStyle/>
          <a:p>
            <a:pPr marL="0" indent="0">
              <a:buNone/>
            </a:pPr>
            <a:r>
              <a:rPr lang="en-US" sz="3200" i="1" dirty="0">
                <a:solidFill>
                  <a:schemeClr val="accent1"/>
                </a:solidFill>
              </a:rPr>
              <a:t>Introduction</a:t>
            </a:r>
            <a:r>
              <a:rPr lang="en-US" sz="3200" dirty="0">
                <a:solidFill>
                  <a:schemeClr val="accent1"/>
                </a:solidFill>
              </a:rPr>
              <a:t> to the SLR issue:</a:t>
            </a:r>
          </a:p>
          <a:p>
            <a:pPr marL="0" indent="0">
              <a:buNone/>
            </a:pPr>
            <a:endParaRPr lang="en-US" sz="2000" dirty="0"/>
          </a:p>
        </p:txBody>
      </p:sp>
      <p:pic>
        <p:nvPicPr>
          <p:cNvPr id="2" name="Picture 1"/>
          <p:cNvPicPr>
            <a:picLocks noChangeAspect="1"/>
          </p:cNvPicPr>
          <p:nvPr/>
        </p:nvPicPr>
        <p:blipFill>
          <a:blip r:embed="rId3"/>
          <a:stretch>
            <a:fillRect/>
          </a:stretch>
        </p:blipFill>
        <p:spPr>
          <a:xfrm>
            <a:off x="6785946" y="1628170"/>
            <a:ext cx="2200892" cy="2608977"/>
          </a:xfrm>
          <a:prstGeom prst="rect">
            <a:avLst/>
          </a:prstGeom>
        </p:spPr>
      </p:pic>
      <p:pic>
        <p:nvPicPr>
          <p:cNvPr id="3" name="Picture 2"/>
          <p:cNvPicPr>
            <a:picLocks noChangeAspect="1"/>
          </p:cNvPicPr>
          <p:nvPr/>
        </p:nvPicPr>
        <p:blipFill>
          <a:blip r:embed="rId4"/>
          <a:stretch>
            <a:fillRect/>
          </a:stretch>
        </p:blipFill>
        <p:spPr>
          <a:xfrm>
            <a:off x="762000" y="1628170"/>
            <a:ext cx="2484741" cy="260897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8516" y="1628170"/>
            <a:ext cx="2335655" cy="2608977"/>
          </a:xfrm>
          <a:prstGeom prst="rect">
            <a:avLst/>
          </a:prstGeom>
        </p:spPr>
      </p:pic>
      <p:sp>
        <p:nvSpPr>
          <p:cNvPr id="7" name="TextBox 6"/>
          <p:cNvSpPr txBox="1"/>
          <p:nvPr/>
        </p:nvSpPr>
        <p:spPr>
          <a:xfrm>
            <a:off x="762000" y="4678740"/>
            <a:ext cx="8224838" cy="1569660"/>
          </a:xfrm>
          <a:prstGeom prst="rect">
            <a:avLst/>
          </a:prstGeom>
          <a:noFill/>
        </p:spPr>
        <p:txBody>
          <a:bodyPr wrap="square" rtlCol="0">
            <a:spAutoFit/>
          </a:bodyPr>
          <a:lstStyle/>
          <a:p>
            <a:r>
              <a:rPr lang="en-US" sz="3200" dirty="0"/>
              <a:t>Ice melts above 32 degrees, no matter what your political party.  Ice melts; water rises; shorelines retreat.</a:t>
            </a:r>
          </a:p>
        </p:txBody>
      </p:sp>
    </p:spTree>
    <p:extLst>
      <p:ext uri="{BB962C8B-B14F-4D97-AF65-F5344CB8AC3E}">
        <p14:creationId xmlns:p14="http://schemas.microsoft.com/office/powerpoint/2010/main" val="2579313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cap="all" dirty="0"/>
              <a:t>A Future of Resilient Infrastructure</a:t>
            </a:r>
            <a:endParaRPr lang="en-US" sz="2800" dirty="0"/>
          </a:p>
        </p:txBody>
      </p:sp>
      <p:sp>
        <p:nvSpPr>
          <p:cNvPr id="4" name="Footer Placeholder 3"/>
          <p:cNvSpPr>
            <a:spLocks noGrp="1"/>
          </p:cNvSpPr>
          <p:nvPr>
            <p:ph type="ftr" sz="quarter" idx="10"/>
          </p:nvPr>
        </p:nvSpPr>
        <p:spPr/>
        <p:txBody>
          <a:bodyPr/>
          <a:lstStyle/>
          <a:p>
            <a:endParaRPr lang="en-US">
              <a:solidFill>
                <a:srgbClr val="2100C4"/>
              </a:solidFill>
            </a:endParaRPr>
          </a:p>
        </p:txBody>
      </p:sp>
      <p:sp>
        <p:nvSpPr>
          <p:cNvPr id="9" name="Content Placeholder 8"/>
          <p:cNvSpPr>
            <a:spLocks noGrp="1"/>
          </p:cNvSpPr>
          <p:nvPr>
            <p:ph idx="1"/>
          </p:nvPr>
        </p:nvSpPr>
        <p:spPr/>
        <p:txBody>
          <a:bodyPr/>
          <a:lstStyle/>
          <a:p>
            <a:pPr marL="0" indent="0">
              <a:buNone/>
            </a:pPr>
            <a:endParaRPr lang="en-US" sz="4800" dirty="0"/>
          </a:p>
          <a:p>
            <a:pPr marL="0" indent="0">
              <a:buNone/>
            </a:pPr>
            <a:endParaRPr lang="en-US" dirty="0"/>
          </a:p>
        </p:txBody>
      </p:sp>
      <p:sp>
        <p:nvSpPr>
          <p:cNvPr id="7" name="TextBox 6"/>
          <p:cNvSpPr txBox="1"/>
          <p:nvPr/>
        </p:nvSpPr>
        <p:spPr>
          <a:xfrm>
            <a:off x="1122496" y="5325070"/>
            <a:ext cx="7661008" cy="923330"/>
          </a:xfrm>
          <a:prstGeom prst="rect">
            <a:avLst/>
          </a:prstGeom>
          <a:noFill/>
        </p:spPr>
        <p:txBody>
          <a:bodyPr wrap="none" rtlCol="0">
            <a:spAutoFit/>
          </a:bodyPr>
          <a:lstStyle/>
          <a:p>
            <a:r>
              <a:rPr lang="en-US" sz="5400" dirty="0">
                <a:solidFill>
                  <a:schemeClr val="accent3"/>
                </a:solidFill>
              </a:rPr>
              <a:t>SEA-LEVEL RISE:  SLR</a:t>
            </a:r>
          </a:p>
        </p:txBody>
      </p:sp>
      <p:sp>
        <p:nvSpPr>
          <p:cNvPr id="10" name="TextBox 9"/>
          <p:cNvSpPr txBox="1"/>
          <p:nvPr/>
        </p:nvSpPr>
        <p:spPr>
          <a:xfrm>
            <a:off x="1274896" y="5477470"/>
            <a:ext cx="7571303" cy="923330"/>
          </a:xfrm>
          <a:prstGeom prst="rect">
            <a:avLst/>
          </a:prstGeom>
          <a:noFill/>
        </p:spPr>
        <p:txBody>
          <a:bodyPr wrap="none" rtlCol="0">
            <a:spAutoFit/>
          </a:bodyPr>
          <a:lstStyle/>
          <a:p>
            <a:r>
              <a:rPr lang="en-US" sz="5400" dirty="0">
                <a:solidFill>
                  <a:schemeClr val="accent3"/>
                </a:solidFill>
              </a:rPr>
              <a:t>NUISANCE FLOODING</a:t>
            </a:r>
          </a:p>
        </p:txBody>
      </p:sp>
      <p:sp>
        <p:nvSpPr>
          <p:cNvPr id="11" name="TextBox 10"/>
          <p:cNvSpPr txBox="1"/>
          <p:nvPr/>
        </p:nvSpPr>
        <p:spPr>
          <a:xfrm>
            <a:off x="3351406" y="5325070"/>
            <a:ext cx="3046027" cy="923330"/>
          </a:xfrm>
          <a:prstGeom prst="rect">
            <a:avLst/>
          </a:prstGeom>
          <a:noFill/>
        </p:spPr>
        <p:txBody>
          <a:bodyPr wrap="none" rtlCol="0">
            <a:spAutoFit/>
          </a:bodyPr>
          <a:lstStyle/>
          <a:p>
            <a:pPr algn="ctr"/>
            <a:r>
              <a:rPr lang="en-US" sz="5400" dirty="0">
                <a:solidFill>
                  <a:schemeClr val="accent3"/>
                </a:solidFill>
              </a:rPr>
              <a:t>“SANDY”</a:t>
            </a:r>
          </a:p>
        </p:txBody>
      </p:sp>
      <p:pic>
        <p:nvPicPr>
          <p:cNvPr id="12" name="Picture 11"/>
          <p:cNvPicPr/>
          <p:nvPr/>
        </p:nvPicPr>
        <p:blipFill rotWithShape="1">
          <a:blip r:embed="rId3">
            <a:extLst>
              <a:ext uri="{28A0092B-C50C-407E-A947-70E740481C1C}">
                <a14:useLocalDpi xmlns:a14="http://schemas.microsoft.com/office/drawing/2010/main" val="0"/>
              </a:ext>
            </a:extLst>
          </a:blip>
          <a:srcRect l="3207" t="4829" r="3306" b="3691"/>
          <a:stretch/>
        </p:blipFill>
        <p:spPr bwMode="auto">
          <a:xfrm>
            <a:off x="1558343" y="1143000"/>
            <a:ext cx="6774287" cy="4588099"/>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883338" y="5743946"/>
            <a:ext cx="8103500" cy="584775"/>
          </a:xfrm>
          <a:prstGeom prst="rect">
            <a:avLst/>
          </a:prstGeom>
          <a:noFill/>
        </p:spPr>
        <p:txBody>
          <a:bodyPr wrap="none" rtlCol="0">
            <a:spAutoFit/>
          </a:bodyPr>
          <a:lstStyle/>
          <a:p>
            <a:r>
              <a:rPr lang="en-US" sz="3200" dirty="0">
                <a:solidFill>
                  <a:schemeClr val="accent1"/>
                </a:solidFill>
              </a:rPr>
              <a:t>Examination of </a:t>
            </a:r>
            <a:r>
              <a:rPr lang="en-US" sz="3200" i="1" dirty="0">
                <a:solidFill>
                  <a:schemeClr val="accent1"/>
                </a:solidFill>
              </a:rPr>
              <a:t>SLR Trends and Projections</a:t>
            </a:r>
            <a:endParaRPr lang="en-US" sz="3200" dirty="0">
              <a:solidFill>
                <a:schemeClr val="accent1"/>
              </a:solidFill>
            </a:endParaRPr>
          </a:p>
        </p:txBody>
      </p:sp>
    </p:spTree>
    <p:extLst>
      <p:ext uri="{BB962C8B-B14F-4D97-AF65-F5344CB8AC3E}">
        <p14:creationId xmlns:p14="http://schemas.microsoft.com/office/powerpoint/2010/main" val="339109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cap="all" dirty="0"/>
              <a:t>A Future of Resilient Infrastructure</a:t>
            </a:r>
            <a:endParaRPr lang="en-US" sz="2800" dirty="0"/>
          </a:p>
        </p:txBody>
      </p:sp>
      <p:sp>
        <p:nvSpPr>
          <p:cNvPr id="4" name="Footer Placeholder 3"/>
          <p:cNvSpPr>
            <a:spLocks noGrp="1"/>
          </p:cNvSpPr>
          <p:nvPr>
            <p:ph type="ftr" sz="quarter" idx="10"/>
          </p:nvPr>
        </p:nvSpPr>
        <p:spPr/>
        <p:txBody>
          <a:bodyPr/>
          <a:lstStyle/>
          <a:p>
            <a:endParaRPr lang="en-US">
              <a:solidFill>
                <a:srgbClr val="2100C4"/>
              </a:solidFill>
            </a:endParaRPr>
          </a:p>
        </p:txBody>
      </p:sp>
      <p:sp>
        <p:nvSpPr>
          <p:cNvPr id="9" name="Content Placeholder 8"/>
          <p:cNvSpPr>
            <a:spLocks noGrp="1"/>
          </p:cNvSpPr>
          <p:nvPr>
            <p:ph idx="1"/>
          </p:nvPr>
        </p:nvSpPr>
        <p:spPr>
          <a:xfrm>
            <a:off x="682388" y="1078173"/>
            <a:ext cx="8461611" cy="5281684"/>
          </a:xfrm>
        </p:spPr>
        <p:txBody>
          <a:bodyPr/>
          <a:lstStyle/>
          <a:p>
            <a:pPr marL="0" indent="0">
              <a:buNone/>
            </a:pPr>
            <a:r>
              <a:rPr lang="en-US" sz="6000" u="sng" dirty="0">
                <a:latin typeface="Times New Roman" panose="02020603050405020304" pitchFamily="18" charset="0"/>
                <a:cs typeface="Times New Roman" panose="02020603050405020304" pitchFamily="18" charset="0"/>
              </a:rPr>
              <a:t>How</a:t>
            </a:r>
            <a:r>
              <a:rPr lang="en-US" sz="6000" dirty="0">
                <a:latin typeface="Times New Roman" panose="02020603050405020304" pitchFamily="18" charset="0"/>
                <a:cs typeface="Times New Roman" panose="02020603050405020304" pitchFamily="18" charset="0"/>
              </a:rPr>
              <a:t> cities prepare to address the impacts of this </a:t>
            </a:r>
            <a:r>
              <a:rPr lang="en-US" sz="6000" u="sng" dirty="0">
                <a:latin typeface="Times New Roman" panose="02020603050405020304" pitchFamily="18" charset="0"/>
                <a:cs typeface="Times New Roman" panose="02020603050405020304" pitchFamily="18" charset="0"/>
              </a:rPr>
              <a:t>eventual inevitability </a:t>
            </a:r>
            <a:r>
              <a:rPr lang="en-US" sz="6000" dirty="0">
                <a:latin typeface="Times New Roman" panose="02020603050405020304" pitchFamily="18" charset="0"/>
                <a:cs typeface="Times New Roman" panose="02020603050405020304" pitchFamily="18" charset="0"/>
              </a:rPr>
              <a:t>is paramount to their resilient future.</a:t>
            </a:r>
          </a:p>
        </p:txBody>
      </p:sp>
    </p:spTree>
    <p:extLst>
      <p:ext uri="{BB962C8B-B14F-4D97-AF65-F5344CB8AC3E}">
        <p14:creationId xmlns:p14="http://schemas.microsoft.com/office/powerpoint/2010/main" val="3859457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1A5"/>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cap="all" dirty="0"/>
              <a:t>A Future of Resilient Infrastructure</a:t>
            </a:r>
            <a:endParaRPr lang="en-US" sz="2800" dirty="0"/>
          </a:p>
        </p:txBody>
      </p:sp>
      <p:sp>
        <p:nvSpPr>
          <p:cNvPr id="4" name="Footer Placeholder 3"/>
          <p:cNvSpPr>
            <a:spLocks noGrp="1"/>
          </p:cNvSpPr>
          <p:nvPr>
            <p:ph type="ftr" sz="quarter" idx="10"/>
          </p:nvPr>
        </p:nvSpPr>
        <p:spPr/>
        <p:txBody>
          <a:bodyPr/>
          <a:lstStyle/>
          <a:p>
            <a:endParaRPr lang="en-US">
              <a:solidFill>
                <a:srgbClr val="2100C4"/>
              </a:solidFill>
            </a:endParaRPr>
          </a:p>
        </p:txBody>
      </p:sp>
      <p:sp>
        <p:nvSpPr>
          <p:cNvPr id="9" name="Content Placeholder 8"/>
          <p:cNvSpPr>
            <a:spLocks noGrp="1"/>
          </p:cNvSpPr>
          <p:nvPr>
            <p:ph idx="1"/>
          </p:nvPr>
        </p:nvSpPr>
        <p:spPr/>
        <p:txBody>
          <a:bodyPr/>
          <a:lstStyle/>
          <a:p>
            <a:pPr marL="0" indent="0">
              <a:buNone/>
            </a:pPr>
            <a:endParaRPr lang="en-US" sz="4800" dirty="0"/>
          </a:p>
          <a:p>
            <a:pPr marL="0" indent="0">
              <a:buNone/>
            </a:pPr>
            <a:endParaRPr lang="en-US" dirty="0"/>
          </a:p>
        </p:txBody>
      </p:sp>
      <p:sp>
        <p:nvSpPr>
          <p:cNvPr id="7" name="TextBox 6"/>
          <p:cNvSpPr txBox="1"/>
          <p:nvPr/>
        </p:nvSpPr>
        <p:spPr>
          <a:xfrm>
            <a:off x="1122496" y="5325070"/>
            <a:ext cx="7661008" cy="923330"/>
          </a:xfrm>
          <a:prstGeom prst="rect">
            <a:avLst/>
          </a:prstGeom>
          <a:noFill/>
        </p:spPr>
        <p:txBody>
          <a:bodyPr wrap="none" rtlCol="0">
            <a:spAutoFit/>
          </a:bodyPr>
          <a:lstStyle/>
          <a:p>
            <a:r>
              <a:rPr lang="en-US" sz="5400" dirty="0">
                <a:solidFill>
                  <a:schemeClr val="accent3"/>
                </a:solidFill>
              </a:rPr>
              <a:t>SEA-LEVEL RISE:  SLR</a:t>
            </a:r>
          </a:p>
        </p:txBody>
      </p:sp>
      <p:sp>
        <p:nvSpPr>
          <p:cNvPr id="10" name="TextBox 9"/>
          <p:cNvSpPr txBox="1"/>
          <p:nvPr/>
        </p:nvSpPr>
        <p:spPr>
          <a:xfrm>
            <a:off x="1274896" y="5477470"/>
            <a:ext cx="7571303" cy="923330"/>
          </a:xfrm>
          <a:prstGeom prst="rect">
            <a:avLst/>
          </a:prstGeom>
          <a:noFill/>
        </p:spPr>
        <p:txBody>
          <a:bodyPr wrap="none" rtlCol="0">
            <a:spAutoFit/>
          </a:bodyPr>
          <a:lstStyle/>
          <a:p>
            <a:r>
              <a:rPr lang="en-US" sz="5400" dirty="0">
                <a:solidFill>
                  <a:schemeClr val="accent3"/>
                </a:solidFill>
              </a:rPr>
              <a:t>NUISANCE FLOODING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143000"/>
            <a:ext cx="8382000" cy="5138737"/>
          </a:xfrm>
          <a:prstGeom prst="rect">
            <a:avLst/>
          </a:prstGeom>
        </p:spPr>
      </p:pic>
      <p:sp>
        <p:nvSpPr>
          <p:cNvPr id="11" name="TextBox 10"/>
          <p:cNvSpPr txBox="1"/>
          <p:nvPr/>
        </p:nvSpPr>
        <p:spPr>
          <a:xfrm>
            <a:off x="3351406" y="5325070"/>
            <a:ext cx="3046027" cy="923330"/>
          </a:xfrm>
          <a:prstGeom prst="rect">
            <a:avLst/>
          </a:prstGeom>
          <a:noFill/>
        </p:spPr>
        <p:txBody>
          <a:bodyPr wrap="none" rtlCol="0">
            <a:spAutoFit/>
          </a:bodyPr>
          <a:lstStyle/>
          <a:p>
            <a:pPr algn="ctr"/>
            <a:r>
              <a:rPr lang="en-US" sz="5400" dirty="0">
                <a:solidFill>
                  <a:schemeClr val="accent3"/>
                </a:solidFill>
              </a:rPr>
              <a:t>“SANDY”</a:t>
            </a:r>
          </a:p>
        </p:txBody>
      </p:sp>
    </p:spTree>
    <p:extLst>
      <p:ext uri="{BB962C8B-B14F-4D97-AF65-F5344CB8AC3E}">
        <p14:creationId xmlns:p14="http://schemas.microsoft.com/office/powerpoint/2010/main" val="1551376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solidFill>
                <a:srgbClr val="2100C4"/>
              </a:solidFill>
            </a:endParaRPr>
          </a:p>
        </p:txBody>
      </p:sp>
      <p:sp>
        <p:nvSpPr>
          <p:cNvPr id="3" name="Slide Number Placeholder 2"/>
          <p:cNvSpPr>
            <a:spLocks noGrp="1"/>
          </p:cNvSpPr>
          <p:nvPr>
            <p:ph type="sldNum" sz="quarter" idx="11"/>
          </p:nvPr>
        </p:nvSpPr>
        <p:spPr/>
        <p:txBody>
          <a:bodyPr/>
          <a:lstStyle/>
          <a:p>
            <a:fld id="{2AD49EDD-494B-4D64-B3BE-34C3FB501917}" type="slidenum">
              <a:rPr lang="en-US" smtClean="0">
                <a:solidFill>
                  <a:srgbClr val="2100C4"/>
                </a:solidFill>
              </a:rPr>
              <a:pPr/>
              <a:t>17</a:t>
            </a:fld>
            <a:endParaRPr lang="en-US">
              <a:solidFill>
                <a:srgbClr val="2100C4"/>
              </a:solidFill>
            </a:endParaRPr>
          </a:p>
        </p:txBody>
      </p:sp>
      <p:sp>
        <p:nvSpPr>
          <p:cNvPr id="4" name="Rectangle 3"/>
          <p:cNvSpPr/>
          <p:nvPr/>
        </p:nvSpPr>
        <p:spPr>
          <a:xfrm>
            <a:off x="696036" y="1572041"/>
            <a:ext cx="8387686" cy="4247317"/>
          </a:xfrm>
          <a:prstGeom prst="rect">
            <a:avLst/>
          </a:prstGeom>
        </p:spPr>
        <p:txBody>
          <a:bodyPr wrap="square">
            <a:spAutoFit/>
          </a:bodyPr>
          <a:lstStyle/>
          <a:p>
            <a:r>
              <a:rPr lang="en-US" sz="5400" dirty="0">
                <a:solidFill>
                  <a:schemeClr val="accent1"/>
                </a:solidFill>
              </a:rPr>
              <a:t>Mapping the </a:t>
            </a:r>
            <a:r>
              <a:rPr lang="en-US" sz="5400" i="1" dirty="0">
                <a:solidFill>
                  <a:schemeClr val="accent1"/>
                </a:solidFill>
              </a:rPr>
              <a:t>Local Impacts</a:t>
            </a:r>
            <a:r>
              <a:rPr lang="en-US" sz="5400" dirty="0">
                <a:solidFill>
                  <a:schemeClr val="accent1"/>
                </a:solidFill>
              </a:rPr>
              <a:t> these projections indicate are facing St. Augustine, given the City’s geographic context.</a:t>
            </a:r>
          </a:p>
        </p:txBody>
      </p:sp>
      <p:sp>
        <p:nvSpPr>
          <p:cNvPr id="5" name="Title 4"/>
          <p:cNvSpPr txBox="1">
            <a:spLocks/>
          </p:cNvSpPr>
          <p:nvPr/>
        </p:nvSpPr>
        <p:spPr>
          <a:xfrm>
            <a:off x="304800" y="165100"/>
            <a:ext cx="8686800" cy="749300"/>
          </a:xfrm>
          <a:prstGeom prst="rect">
            <a:avLst/>
          </a:prstGeom>
        </p:spPr>
        <p:txBody>
          <a:bodyPr anchor="ct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r>
              <a:rPr lang="en-US" sz="2800" cap="all" dirty="0"/>
              <a:t>A Future of Resilient Infrastructure</a:t>
            </a:r>
            <a:endParaRPr lang="en-US" sz="2800" kern="0" dirty="0"/>
          </a:p>
        </p:txBody>
      </p:sp>
    </p:spTree>
    <p:extLst>
      <p:ext uri="{BB962C8B-B14F-4D97-AF65-F5344CB8AC3E}">
        <p14:creationId xmlns:p14="http://schemas.microsoft.com/office/powerpoint/2010/main" val="2426828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1A5"/>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Adapting to Rising Tides</a:t>
            </a:r>
            <a:br>
              <a:rPr lang="en-US" sz="3200" dirty="0"/>
            </a:br>
            <a:r>
              <a:rPr lang="en-US" sz="1700" dirty="0"/>
              <a:t>Coastal Resilience in St. Augustine: Baseline of Our Past, Beacon for Our Future</a:t>
            </a:r>
          </a:p>
        </p:txBody>
      </p:sp>
      <p:sp>
        <p:nvSpPr>
          <p:cNvPr id="4" name="Footer Placeholder 3"/>
          <p:cNvSpPr>
            <a:spLocks noGrp="1"/>
          </p:cNvSpPr>
          <p:nvPr>
            <p:ph type="ftr" sz="quarter" idx="10"/>
          </p:nvPr>
        </p:nvSpPr>
        <p:spPr/>
        <p:txBody>
          <a:bodyPr/>
          <a:lstStyle/>
          <a:p>
            <a:endParaRPr lang="en-US">
              <a:solidFill>
                <a:srgbClr val="2100C4"/>
              </a:solidFill>
            </a:endParaRPr>
          </a:p>
        </p:txBody>
      </p:sp>
      <p:pic>
        <p:nvPicPr>
          <p:cNvPr id="7" name="Content Placeholder 6"/>
          <p:cNvPicPr>
            <a:picLocks noGrp="1"/>
          </p:cNvPicPr>
          <p:nvPr>
            <p:ph idx="1"/>
          </p:nvPr>
        </p:nvPicPr>
        <p:blipFill rotWithShape="1">
          <a:blip r:embed="rId3" cstate="print">
            <a:extLst>
              <a:ext uri="{28A0092B-C50C-407E-A947-70E740481C1C}">
                <a14:useLocalDpi xmlns:a14="http://schemas.microsoft.com/office/drawing/2010/main" val="0"/>
              </a:ext>
            </a:extLst>
          </a:blip>
          <a:srcRect l="9096" t="7097" r="8965" b="7085"/>
          <a:stretch/>
        </p:blipFill>
        <p:spPr bwMode="auto">
          <a:xfrm>
            <a:off x="695461" y="1183784"/>
            <a:ext cx="4443210" cy="5165501"/>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cstate="print">
            <a:extLst>
              <a:ext uri="{28A0092B-C50C-407E-A947-70E740481C1C}">
                <a14:useLocalDpi xmlns:a14="http://schemas.microsoft.com/office/drawing/2010/main" val="0"/>
              </a:ext>
            </a:extLst>
          </a:blip>
          <a:srcRect l="50890" t="10785" r="12519" b="65968"/>
          <a:stretch/>
        </p:blipFill>
        <p:spPr bwMode="auto">
          <a:xfrm>
            <a:off x="5035639" y="1275008"/>
            <a:ext cx="4108361" cy="39666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8516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solidFill>
                <a:srgbClr val="2100C4"/>
              </a:solidFill>
            </a:endParaRPr>
          </a:p>
        </p:txBody>
      </p:sp>
      <p:sp>
        <p:nvSpPr>
          <p:cNvPr id="3" name="Slide Number Placeholder 2"/>
          <p:cNvSpPr>
            <a:spLocks noGrp="1"/>
          </p:cNvSpPr>
          <p:nvPr>
            <p:ph type="sldNum" sz="quarter" idx="11"/>
          </p:nvPr>
        </p:nvSpPr>
        <p:spPr/>
        <p:txBody>
          <a:bodyPr/>
          <a:lstStyle/>
          <a:p>
            <a:fld id="{2AD49EDD-494B-4D64-B3BE-34C3FB501917}" type="slidenum">
              <a:rPr lang="en-US" smtClean="0">
                <a:solidFill>
                  <a:srgbClr val="2100C4"/>
                </a:solidFill>
              </a:rPr>
              <a:pPr/>
              <a:t>19</a:t>
            </a:fld>
            <a:endParaRPr lang="en-US">
              <a:solidFill>
                <a:srgbClr val="2100C4"/>
              </a:solidFill>
            </a:endParaRPr>
          </a:p>
        </p:txBody>
      </p:sp>
      <p:sp>
        <p:nvSpPr>
          <p:cNvPr id="4" name="Rectangle 3"/>
          <p:cNvSpPr/>
          <p:nvPr/>
        </p:nvSpPr>
        <p:spPr>
          <a:xfrm>
            <a:off x="682580" y="1094704"/>
            <a:ext cx="8461420" cy="5078313"/>
          </a:xfrm>
          <a:prstGeom prst="rect">
            <a:avLst/>
          </a:prstGeom>
        </p:spPr>
        <p:txBody>
          <a:bodyPr wrap="square">
            <a:spAutoFit/>
          </a:bodyPr>
          <a:lstStyle/>
          <a:p>
            <a:r>
              <a:rPr lang="en-US" sz="5400" dirty="0">
                <a:solidFill>
                  <a:schemeClr val="accent1"/>
                </a:solidFill>
              </a:rPr>
              <a:t>Concludes with </a:t>
            </a:r>
            <a:r>
              <a:rPr lang="en-US" sz="5400" i="1" dirty="0">
                <a:solidFill>
                  <a:schemeClr val="accent1"/>
                </a:solidFill>
              </a:rPr>
              <a:t>Next Steps:  Community Adaptation Strategies and Tools</a:t>
            </a:r>
            <a:r>
              <a:rPr lang="en-US" sz="5400" dirty="0">
                <a:solidFill>
                  <a:schemeClr val="accent1"/>
                </a:solidFill>
              </a:rPr>
              <a:t> for the City to consider for the near- and longer-term future.</a:t>
            </a:r>
          </a:p>
        </p:txBody>
      </p:sp>
      <p:sp>
        <p:nvSpPr>
          <p:cNvPr id="5" name="Title 4"/>
          <p:cNvSpPr txBox="1">
            <a:spLocks/>
          </p:cNvSpPr>
          <p:nvPr/>
        </p:nvSpPr>
        <p:spPr>
          <a:xfrm>
            <a:off x="304800" y="165100"/>
            <a:ext cx="8686800" cy="749300"/>
          </a:xfrm>
          <a:prstGeom prst="rect">
            <a:avLst/>
          </a:prstGeom>
        </p:spPr>
        <p:txBody>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r>
              <a:rPr lang="en-US" sz="3200" kern="0"/>
              <a:t>Adapting to Rising Tides</a:t>
            </a:r>
            <a:br>
              <a:rPr lang="en-US" sz="2400" kern="0"/>
            </a:br>
            <a:r>
              <a:rPr lang="en-US" sz="1700" kern="0"/>
              <a:t>Coastal Resilience in St. Augustine: Baseline of Our Past, Beacon for Our Future</a:t>
            </a:r>
            <a:endParaRPr lang="en-US" sz="1700" kern="0" dirty="0"/>
          </a:p>
        </p:txBody>
      </p:sp>
    </p:spTree>
    <p:extLst>
      <p:ext uri="{BB962C8B-B14F-4D97-AF65-F5344CB8AC3E}">
        <p14:creationId xmlns:p14="http://schemas.microsoft.com/office/powerpoint/2010/main" val="403403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C57718A-9F35-422C-83D2-8E1F38171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66" y="1086678"/>
            <a:ext cx="7144143" cy="49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0C3339A3-A4A9-4999-A1C8-4038B838554C}"/>
              </a:ext>
            </a:extLst>
          </p:cNvPr>
          <p:cNvSpPr>
            <a:spLocks noChangeArrowheads="1"/>
          </p:cNvSpPr>
          <p:nvPr/>
        </p:nvSpPr>
        <p:spPr bwMode="auto">
          <a:xfrm>
            <a:off x="4274437" y="5849252"/>
            <a:ext cx="47716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b="1" dirty="0"/>
              <a:t>Website:  http://frci.dcp.ufl.edu/</a:t>
            </a:r>
          </a:p>
        </p:txBody>
      </p:sp>
      <p:sp>
        <p:nvSpPr>
          <p:cNvPr id="2" name="Rectangle 1">
            <a:extLst>
              <a:ext uri="{FF2B5EF4-FFF2-40B4-BE49-F238E27FC236}">
                <a16:creationId xmlns:a16="http://schemas.microsoft.com/office/drawing/2014/main" id="{B0B149FF-B778-48CC-A1E8-7696F3AFCF21}"/>
              </a:ext>
            </a:extLst>
          </p:cNvPr>
          <p:cNvSpPr/>
          <p:nvPr/>
        </p:nvSpPr>
        <p:spPr>
          <a:xfrm>
            <a:off x="617065" y="401382"/>
            <a:ext cx="8079260" cy="369332"/>
          </a:xfrm>
          <a:prstGeom prst="rect">
            <a:avLst/>
          </a:prstGeom>
        </p:spPr>
        <p:txBody>
          <a:bodyPr wrap="square">
            <a:spAutoFit/>
          </a:bodyPr>
          <a:lstStyle/>
          <a:p>
            <a:r>
              <a:rPr lang="en-US" b="1" dirty="0">
                <a:solidFill>
                  <a:schemeClr val="bg1"/>
                </a:solidFill>
              </a:rPr>
              <a:t>UNIVERSITY OF FLORIDA RESILIENT COMMUNITIES INITIATIVE (UFRCI)</a:t>
            </a:r>
          </a:p>
        </p:txBody>
      </p:sp>
    </p:spTree>
    <p:extLst>
      <p:ext uri="{BB962C8B-B14F-4D97-AF65-F5344CB8AC3E}">
        <p14:creationId xmlns:p14="http://schemas.microsoft.com/office/powerpoint/2010/main" val="1652969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solidFill>
                <a:srgbClr val="2100C4"/>
              </a:solidFill>
            </a:endParaRPr>
          </a:p>
        </p:txBody>
      </p:sp>
      <p:sp>
        <p:nvSpPr>
          <p:cNvPr id="3" name="Slide Number Placeholder 2"/>
          <p:cNvSpPr>
            <a:spLocks noGrp="1"/>
          </p:cNvSpPr>
          <p:nvPr>
            <p:ph type="sldNum" sz="quarter" idx="11"/>
          </p:nvPr>
        </p:nvSpPr>
        <p:spPr/>
        <p:txBody>
          <a:bodyPr/>
          <a:lstStyle/>
          <a:p>
            <a:fld id="{2AD49EDD-494B-4D64-B3BE-34C3FB501917}" type="slidenum">
              <a:rPr lang="en-US" smtClean="0">
                <a:solidFill>
                  <a:srgbClr val="2100C4"/>
                </a:solidFill>
              </a:rPr>
              <a:pPr/>
              <a:t>20</a:t>
            </a:fld>
            <a:endParaRPr lang="en-US">
              <a:solidFill>
                <a:srgbClr val="2100C4"/>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427" y="1060249"/>
            <a:ext cx="8477573" cy="5416751"/>
          </a:xfrm>
          <a:prstGeom prst="rect">
            <a:avLst/>
          </a:prstGeom>
        </p:spPr>
      </p:pic>
      <p:sp>
        <p:nvSpPr>
          <p:cNvPr id="5" name="Title 4"/>
          <p:cNvSpPr txBox="1">
            <a:spLocks/>
          </p:cNvSpPr>
          <p:nvPr/>
        </p:nvSpPr>
        <p:spPr>
          <a:xfrm>
            <a:off x="300038" y="-15498"/>
            <a:ext cx="8686800" cy="914400"/>
          </a:xfrm>
          <a:prstGeom prst="rect">
            <a:avLst/>
          </a:prstGeom>
        </p:spPr>
        <p:txBody>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r>
              <a:rPr lang="en-US" sz="3200" kern="0" dirty="0"/>
              <a:t>Adapting to Rising Tides</a:t>
            </a:r>
            <a:br>
              <a:rPr lang="en-US" sz="2400" kern="0" dirty="0"/>
            </a:br>
            <a:r>
              <a:rPr lang="en-US" sz="1700" kern="0" dirty="0"/>
              <a:t>Coastal Resilience in St. Augustine: Baseline of Our Past, Beacon for Our Future</a:t>
            </a:r>
          </a:p>
        </p:txBody>
      </p:sp>
      <p:sp>
        <p:nvSpPr>
          <p:cNvPr id="6" name="Rectangle 5">
            <a:extLst>
              <a:ext uri="{FF2B5EF4-FFF2-40B4-BE49-F238E27FC236}">
                <a16:creationId xmlns:a16="http://schemas.microsoft.com/office/drawing/2014/main" id="{E07BF913-D999-41AF-ADA1-2406D0ADD86F}"/>
              </a:ext>
            </a:extLst>
          </p:cNvPr>
          <p:cNvSpPr/>
          <p:nvPr/>
        </p:nvSpPr>
        <p:spPr>
          <a:xfrm>
            <a:off x="666427" y="1060249"/>
            <a:ext cx="8477573" cy="3508653"/>
          </a:xfrm>
          <a:prstGeom prst="rect">
            <a:avLst/>
          </a:prstGeom>
        </p:spPr>
        <p:txBody>
          <a:bodyPr wrap="square">
            <a:spAutoFit/>
          </a:bodyPr>
          <a:lstStyle/>
          <a:p>
            <a:r>
              <a:rPr lang="en-US" sz="3600" b="1" u="sng" dirty="0">
                <a:solidFill>
                  <a:schemeClr val="bg1"/>
                </a:solidFill>
              </a:rPr>
              <a:t>First Steps:</a:t>
            </a:r>
          </a:p>
          <a:p>
            <a:pPr lvl="1"/>
            <a:r>
              <a:rPr lang="en-US" sz="2800" dirty="0">
                <a:solidFill>
                  <a:schemeClr val="bg1"/>
                </a:solidFill>
              </a:rPr>
              <a:t>Capital Improvements Element and CIP</a:t>
            </a:r>
          </a:p>
          <a:p>
            <a:pPr lvl="1"/>
            <a:endParaRPr lang="en-US" sz="2800" dirty="0">
              <a:solidFill>
                <a:schemeClr val="bg1"/>
              </a:solidFill>
            </a:endParaRPr>
          </a:p>
          <a:p>
            <a:pPr lvl="1"/>
            <a:r>
              <a:rPr lang="en-US" sz="2800" dirty="0">
                <a:solidFill>
                  <a:schemeClr val="bg1"/>
                </a:solidFill>
              </a:rPr>
              <a:t>Intergovernmental Collaboration, Cooperation, and Coordination</a:t>
            </a:r>
          </a:p>
          <a:p>
            <a:pPr lvl="1"/>
            <a:endParaRPr lang="en-US" sz="2800" dirty="0">
              <a:solidFill>
                <a:schemeClr val="bg1"/>
              </a:solidFill>
            </a:endParaRPr>
          </a:p>
          <a:p>
            <a:pPr lvl="1"/>
            <a:r>
              <a:rPr lang="en-US" sz="2800" dirty="0">
                <a:solidFill>
                  <a:schemeClr val="bg1"/>
                </a:solidFill>
              </a:rPr>
              <a:t>Potential Impacts, Strategies &amp; Next Steps</a:t>
            </a:r>
          </a:p>
          <a:p>
            <a:endParaRPr lang="en-US" dirty="0">
              <a:solidFill>
                <a:schemeClr val="bg1"/>
              </a:solidFill>
            </a:endParaRPr>
          </a:p>
        </p:txBody>
      </p:sp>
      <p:sp>
        <p:nvSpPr>
          <p:cNvPr id="7" name="Rectangle 6">
            <a:extLst>
              <a:ext uri="{FF2B5EF4-FFF2-40B4-BE49-F238E27FC236}">
                <a16:creationId xmlns:a16="http://schemas.microsoft.com/office/drawing/2014/main" id="{66E79E30-983D-483D-BE69-CDE555CCA609}"/>
              </a:ext>
            </a:extLst>
          </p:cNvPr>
          <p:cNvSpPr/>
          <p:nvPr/>
        </p:nvSpPr>
        <p:spPr>
          <a:xfrm>
            <a:off x="2331482" y="5011332"/>
            <a:ext cx="4481035" cy="923330"/>
          </a:xfrm>
          <a:prstGeom prst="rect">
            <a:avLst/>
          </a:prstGeom>
        </p:spPr>
        <p:txBody>
          <a:bodyPr wrap="none">
            <a:spAutoFit/>
          </a:bodyPr>
          <a:lstStyle/>
          <a:p>
            <a:r>
              <a:rPr lang="en-US" sz="5400" cap="all" dirty="0">
                <a:solidFill>
                  <a:schemeClr val="bg1"/>
                </a:solidFill>
              </a:rPr>
              <a:t>Next Steps</a:t>
            </a:r>
          </a:p>
        </p:txBody>
      </p:sp>
    </p:spTree>
    <p:extLst>
      <p:ext uri="{BB962C8B-B14F-4D97-AF65-F5344CB8AC3E}">
        <p14:creationId xmlns:p14="http://schemas.microsoft.com/office/powerpoint/2010/main" val="3420077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E3E79AF1-085B-4C05-B6C2-F28635DCD1CA}"/>
              </a:ext>
            </a:extLst>
          </p:cNvPr>
          <p:cNvSpPr>
            <a:spLocks/>
          </p:cNvSpPr>
          <p:nvPr/>
        </p:nvSpPr>
        <p:spPr bwMode="auto">
          <a:xfrm>
            <a:off x="1587499" y="1193555"/>
            <a:ext cx="7553821" cy="1519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defTabSz="457200">
              <a:defRPr sz="3600">
                <a:solidFill>
                  <a:srgbClr val="000000"/>
                </a:solidFill>
                <a:latin typeface="Gill Sans" charset="0"/>
                <a:ea typeface="Gill Sans" charset="0"/>
                <a:cs typeface="Gill Sans" charset="0"/>
                <a:sym typeface="Gill Sans" charset="0"/>
              </a:defRPr>
            </a:lvl1pPr>
            <a:lvl2pPr marL="742950" indent="-285750" algn="ctr" defTabSz="457200">
              <a:defRPr sz="3600">
                <a:solidFill>
                  <a:srgbClr val="000000"/>
                </a:solidFill>
                <a:latin typeface="Gill Sans" charset="0"/>
                <a:ea typeface="Gill Sans" charset="0"/>
                <a:cs typeface="Gill Sans" charset="0"/>
                <a:sym typeface="Gill Sans" charset="0"/>
              </a:defRPr>
            </a:lvl2pPr>
            <a:lvl3pPr marL="1143000" indent="-228600" algn="ctr" defTabSz="457200">
              <a:defRPr sz="3600">
                <a:solidFill>
                  <a:srgbClr val="000000"/>
                </a:solidFill>
                <a:latin typeface="Gill Sans" charset="0"/>
                <a:ea typeface="Gill Sans" charset="0"/>
                <a:cs typeface="Gill Sans" charset="0"/>
                <a:sym typeface="Gill Sans" charset="0"/>
              </a:defRPr>
            </a:lvl3pPr>
            <a:lvl4pPr marL="1600200" indent="-228600" algn="ctr" defTabSz="457200">
              <a:defRPr sz="3600">
                <a:solidFill>
                  <a:srgbClr val="000000"/>
                </a:solidFill>
                <a:latin typeface="Gill Sans" charset="0"/>
                <a:ea typeface="Gill Sans" charset="0"/>
                <a:cs typeface="Gill Sans" charset="0"/>
                <a:sym typeface="Gill Sans" charset="0"/>
              </a:defRPr>
            </a:lvl4pPr>
            <a:lvl5pPr marL="2057400" indent="-228600" algn="ctr" defTabSz="457200">
              <a:defRPr sz="3600">
                <a:solidFill>
                  <a:srgbClr val="000000"/>
                </a:solidFill>
                <a:latin typeface="Gill Sans" charset="0"/>
                <a:ea typeface="Gill Sans" charset="0"/>
                <a:cs typeface="Gill Sans" charset="0"/>
                <a:sym typeface="Gill Sans" charset="0"/>
              </a:defRPr>
            </a:lvl5pPr>
            <a:lvl6pPr marL="2514600" indent="-228600" algn="ctr" defTabSz="4572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4572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4572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4572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dirty="0">
                <a:latin typeface="Futura Lt BT" charset="0"/>
                <a:ea typeface="Futura Lt BT" charset="0"/>
                <a:cs typeface="Futura Lt BT" charset="0"/>
                <a:sym typeface="Futura Lt BT" charset="0"/>
              </a:rPr>
              <a:t>ReCharting Longboat Key: </a:t>
            </a:r>
          </a:p>
          <a:p>
            <a:pPr eaLnBrk="1"/>
            <a:r>
              <a:rPr lang="en-US" altLang="en-US" sz="2250" dirty="0">
                <a:latin typeface="Futura Lt BT" charset="0"/>
                <a:ea typeface="Futura Lt BT" charset="0"/>
                <a:cs typeface="Futura Lt BT" charset="0"/>
                <a:sym typeface="Futura Lt BT" charset="0"/>
              </a:rPr>
              <a:t>Toward Community, Economy, and Resiliency</a:t>
            </a:r>
            <a:endParaRPr lang="en-US" altLang="en-US" sz="2700"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a:p>
            <a:pPr>
              <a:spcBef>
                <a:spcPts val="563"/>
              </a:spcBef>
            </a:pPr>
            <a:r>
              <a:rPr lang="en-US" altLang="en-US" sz="1350" dirty="0">
                <a:latin typeface="Futura Lt BT" charset="0"/>
                <a:ea typeface="Futura Lt BT" charset="0"/>
                <a:cs typeface="Futura Lt BT" charset="0"/>
                <a:sym typeface="Futura Lt BT" charset="0"/>
              </a:rPr>
              <a:t>Urban and architectural design studio in support of revising comprehensive planning regulations for the Town of Longboat Key Florida.</a:t>
            </a:r>
          </a:p>
        </p:txBody>
      </p:sp>
      <p:pic>
        <p:nvPicPr>
          <p:cNvPr id="3075" name="Picture 2" descr="LBK_DCP-StudioMap_Aerial_full-key_small.jpg">
            <a:extLst>
              <a:ext uri="{FF2B5EF4-FFF2-40B4-BE49-F238E27FC236}">
                <a16:creationId xmlns:a16="http://schemas.microsoft.com/office/drawing/2014/main" id="{30534035-24E6-426D-BA67-BE56F23CDE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499" y="3947816"/>
            <a:ext cx="7553821" cy="1364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a:extLst>
              <a:ext uri="{FF2B5EF4-FFF2-40B4-BE49-F238E27FC236}">
                <a16:creationId xmlns:a16="http://schemas.microsoft.com/office/drawing/2014/main" id="{DE62D5B7-111A-4479-B614-73ED5198A1B3}"/>
              </a:ext>
            </a:extLst>
          </p:cNvPr>
          <p:cNvSpPr>
            <a:spLocks/>
          </p:cNvSpPr>
          <p:nvPr/>
        </p:nvSpPr>
        <p:spPr bwMode="auto">
          <a:xfrm>
            <a:off x="1587499" y="2910184"/>
            <a:ext cx="7553821" cy="724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1013" dirty="0">
                <a:latin typeface="Futura Lt BT" charset="0"/>
                <a:ea typeface="Futura Lt BT" charset="0"/>
                <a:cs typeface="Futura Lt BT" charset="0"/>
                <a:sym typeface="Futura Lt BT" charset="0"/>
              </a:rPr>
              <a:t>prepared by</a:t>
            </a:r>
            <a:endParaRPr lang="en-US" altLang="en-US" sz="563" dirty="0">
              <a:latin typeface="Futura Lt BT" charset="0"/>
              <a:ea typeface="Futura Lt BT" charset="0"/>
              <a:cs typeface="Futura Lt BT" charset="0"/>
              <a:sym typeface="Futura Lt BT" charset="0"/>
            </a:endParaRPr>
          </a:p>
          <a:p>
            <a:pPr eaLnBrk="1"/>
            <a:endParaRPr lang="en-US" altLang="en-US" sz="619" dirty="0">
              <a:latin typeface="Futura Lt BT" charset="0"/>
              <a:ea typeface="Futura Lt BT" charset="0"/>
              <a:cs typeface="Futura Lt BT" charset="0"/>
              <a:sym typeface="Futura Lt BT" charset="0"/>
            </a:endParaRPr>
          </a:p>
          <a:p>
            <a:pPr eaLnBrk="1"/>
            <a:r>
              <a:rPr lang="en-US" altLang="en-US" sz="1350" dirty="0">
                <a:latin typeface="Futura Lt BT" charset="0"/>
                <a:ea typeface="Futura Lt BT" charset="0"/>
                <a:cs typeface="Futura Lt BT" charset="0"/>
                <a:sym typeface="Futura Lt BT" charset="0"/>
              </a:rPr>
              <a:t>University of Florida Resilient Communities Initiative</a:t>
            </a:r>
          </a:p>
          <a:p>
            <a:pPr eaLnBrk="1"/>
            <a:r>
              <a:rPr lang="en-US" altLang="en-US" sz="1350" dirty="0">
                <a:latin typeface="Futura Lt BT" charset="0"/>
                <a:ea typeface="Futura Lt BT" charset="0"/>
                <a:cs typeface="Futura Lt BT" charset="0"/>
                <a:sym typeface="Futura Lt BT" charset="0"/>
              </a:rPr>
              <a:t>College of Design Construction and Planning</a:t>
            </a:r>
          </a:p>
        </p:txBody>
      </p:sp>
    </p:spTree>
    <p:extLst>
      <p:ext uri="{BB962C8B-B14F-4D97-AF65-F5344CB8AC3E}">
        <p14:creationId xmlns:p14="http://schemas.microsoft.com/office/powerpoint/2010/main" val="15946596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AFDC77AC-7AB1-4093-89C4-30E63E0F5E86}"/>
              </a:ext>
            </a:extLst>
          </p:cNvPr>
          <p:cNvSpPr>
            <a:spLocks/>
          </p:cNvSpPr>
          <p:nvPr/>
        </p:nvSpPr>
        <p:spPr bwMode="auto">
          <a:xfrm>
            <a:off x="1587500" y="2123388"/>
            <a:ext cx="7556500" cy="216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dirty="0">
                <a:latin typeface="Futura Lt BT" charset="0"/>
                <a:ea typeface="Futura Lt BT" charset="0"/>
                <a:cs typeface="Futura Lt BT" charset="0"/>
                <a:sym typeface="Futura Lt BT" charset="0"/>
              </a:rPr>
              <a:t>The Challenge</a:t>
            </a:r>
            <a:endParaRPr lang="en-US" altLang="en-US" sz="2025" dirty="0">
              <a:latin typeface="Futura Lt BT" charset="0"/>
              <a:ea typeface="Futura Lt BT" charset="0"/>
              <a:cs typeface="Futura Lt BT" charset="0"/>
              <a:sym typeface="Futura Lt BT" charset="0"/>
            </a:endParaRPr>
          </a:p>
          <a:p>
            <a:pPr eaLnBrk="1"/>
            <a:endParaRPr lang="en-US" altLang="en-US" sz="2025" dirty="0">
              <a:latin typeface="Futura Lt BT" charset="0"/>
              <a:ea typeface="Futura Lt BT" charset="0"/>
              <a:cs typeface="Futura Lt BT" charset="0"/>
              <a:sym typeface="Futura Lt BT" charset="0"/>
            </a:endParaRPr>
          </a:p>
          <a:p>
            <a:pPr eaLnBrk="1"/>
            <a:r>
              <a:rPr lang="en-US" altLang="en-US" sz="2025" dirty="0">
                <a:latin typeface="Futura Lt BT" charset="0"/>
                <a:ea typeface="Futura Lt BT" charset="0"/>
                <a:cs typeface="Futura Lt BT" charset="0"/>
                <a:sym typeface="Futura Lt BT" charset="0"/>
              </a:rPr>
              <a:t>To move Longboat Key forward through a synthesis of existing investment, resiliency, nature, growth, employment, and lifestyles that respect and enhance this world class destination. </a:t>
            </a:r>
          </a:p>
        </p:txBody>
      </p:sp>
    </p:spTree>
    <p:extLst>
      <p:ext uri="{BB962C8B-B14F-4D97-AF65-F5344CB8AC3E}">
        <p14:creationId xmlns:p14="http://schemas.microsoft.com/office/powerpoint/2010/main" val="42936128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3032A28D-4BA0-40C8-AF3B-23EDE57B8C9C}"/>
              </a:ext>
            </a:extLst>
          </p:cNvPr>
          <p:cNvSpPr>
            <a:spLocks/>
          </p:cNvSpPr>
          <p:nvPr/>
        </p:nvSpPr>
        <p:spPr bwMode="auto">
          <a:xfrm>
            <a:off x="2096690" y="1765406"/>
            <a:ext cx="6488509" cy="3831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dirty="0">
                <a:latin typeface="Futura Lt BT" charset="0"/>
                <a:ea typeface="Futura Lt BT" charset="0"/>
                <a:cs typeface="Futura Lt BT" charset="0"/>
                <a:sym typeface="Futura Lt BT" charset="0"/>
              </a:rPr>
              <a:t>Process</a:t>
            </a:r>
            <a:endParaRPr lang="en-US" altLang="en-US" sz="2700" dirty="0">
              <a:latin typeface="Futura Lt BT" charset="0"/>
              <a:ea typeface="Futura Lt BT" charset="0"/>
              <a:cs typeface="Futura Lt BT" charset="0"/>
              <a:sym typeface="Futura Lt BT" charset="0"/>
            </a:endParaRPr>
          </a:p>
          <a:p>
            <a:pPr eaLnBrk="1"/>
            <a:endParaRPr lang="en-US" altLang="en-US" sz="2700" dirty="0">
              <a:latin typeface="Futura Lt BT" charset="0"/>
              <a:ea typeface="Futura Lt BT" charset="0"/>
              <a:cs typeface="Futura Lt BT" charset="0"/>
              <a:sym typeface="Futura Lt BT" charset="0"/>
            </a:endParaRPr>
          </a:p>
          <a:p>
            <a:pPr eaLnBrk="1"/>
            <a:r>
              <a:rPr lang="en-US" altLang="en-US" sz="2025" dirty="0">
                <a:latin typeface="Futura Lt BT" charset="0"/>
                <a:ea typeface="Futura Lt BT" charset="0"/>
                <a:cs typeface="Futura Lt BT" charset="0"/>
                <a:sym typeface="Futura Lt BT" charset="0"/>
              </a:rPr>
              <a:t>Analysis</a:t>
            </a:r>
          </a:p>
          <a:p>
            <a:pPr eaLnBrk="1"/>
            <a:endParaRPr lang="en-US" altLang="en-US" sz="2025" dirty="0">
              <a:latin typeface="Futura Lt BT" charset="0"/>
              <a:ea typeface="Futura Lt BT" charset="0"/>
              <a:cs typeface="Futura Lt BT" charset="0"/>
              <a:sym typeface="Futura Lt BT" charset="0"/>
            </a:endParaRPr>
          </a:p>
          <a:p>
            <a:pPr eaLnBrk="1"/>
            <a:r>
              <a:rPr lang="en-US" altLang="en-US" sz="2025" dirty="0">
                <a:latin typeface="Futura Lt BT" charset="0"/>
                <a:ea typeface="Futura Lt BT" charset="0"/>
                <a:cs typeface="Futura Lt BT" charset="0"/>
                <a:sym typeface="Futura Lt BT" charset="0"/>
              </a:rPr>
              <a:t>Diagnostic Elements</a:t>
            </a:r>
          </a:p>
          <a:p>
            <a:pPr eaLnBrk="1"/>
            <a:endParaRPr lang="en-US" altLang="en-US" sz="2025" dirty="0">
              <a:latin typeface="Futura Lt BT" charset="0"/>
              <a:ea typeface="Futura Lt BT" charset="0"/>
              <a:cs typeface="Futura Lt BT" charset="0"/>
              <a:sym typeface="Futura Lt BT" charset="0"/>
            </a:endParaRPr>
          </a:p>
          <a:p>
            <a:pPr eaLnBrk="1"/>
            <a:r>
              <a:rPr lang="en-US" altLang="en-US" sz="2025" dirty="0">
                <a:latin typeface="Futura Lt BT" charset="0"/>
                <a:ea typeface="Futura Lt BT" charset="0"/>
                <a:cs typeface="Futura Lt BT" charset="0"/>
                <a:sym typeface="Futura Lt BT" charset="0"/>
              </a:rPr>
              <a:t>Master Plan Components</a:t>
            </a:r>
          </a:p>
          <a:p>
            <a:pPr eaLnBrk="1"/>
            <a:endParaRPr lang="en-US" altLang="en-US" sz="2025" dirty="0">
              <a:latin typeface="Futura Lt BT" charset="0"/>
              <a:ea typeface="Futura Lt BT" charset="0"/>
              <a:cs typeface="Futura Lt BT" charset="0"/>
              <a:sym typeface="Futura Lt BT" charset="0"/>
            </a:endParaRPr>
          </a:p>
          <a:p>
            <a:pPr eaLnBrk="1"/>
            <a:r>
              <a:rPr lang="en-US" altLang="en-US" sz="2025" dirty="0">
                <a:latin typeface="Futura Lt BT" charset="0"/>
                <a:ea typeface="Futura Lt BT" charset="0"/>
                <a:cs typeface="Futura Lt BT" charset="0"/>
                <a:sym typeface="Futura Lt BT" charset="0"/>
              </a:rPr>
              <a:t>Locations of Opportunity</a:t>
            </a:r>
          </a:p>
          <a:p>
            <a:pPr eaLnBrk="1"/>
            <a:endParaRPr lang="en-US" altLang="en-US" sz="2025" dirty="0">
              <a:latin typeface="Futura Lt BT" charset="0"/>
              <a:ea typeface="Futura Lt BT" charset="0"/>
              <a:cs typeface="Futura Lt BT" charset="0"/>
              <a:sym typeface="Futura Lt BT" charset="0"/>
            </a:endParaRPr>
          </a:p>
          <a:p>
            <a:pPr eaLnBrk="1"/>
            <a:r>
              <a:rPr lang="en-US" altLang="en-US" sz="2025" dirty="0">
                <a:latin typeface="Futura Lt BT" charset="0"/>
                <a:ea typeface="Futura Lt BT" charset="0"/>
                <a:cs typeface="Futura Lt BT" charset="0"/>
                <a:sym typeface="Futura Lt BT" charset="0"/>
              </a:rPr>
              <a:t>Anticipated Futures</a:t>
            </a:r>
          </a:p>
        </p:txBody>
      </p:sp>
    </p:spTree>
    <p:extLst>
      <p:ext uri="{BB962C8B-B14F-4D97-AF65-F5344CB8AC3E}">
        <p14:creationId xmlns:p14="http://schemas.microsoft.com/office/powerpoint/2010/main" val="31500488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BFFB64B5-7B38-448D-A50E-9FE569642AF9}"/>
              </a:ext>
            </a:extLst>
          </p:cNvPr>
          <p:cNvSpPr>
            <a:spLocks/>
          </p:cNvSpPr>
          <p:nvPr/>
        </p:nvSpPr>
        <p:spPr bwMode="auto">
          <a:xfrm>
            <a:off x="1812528" y="1226545"/>
            <a:ext cx="7072313" cy="4836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dirty="0">
                <a:latin typeface="Futura Lt BT" charset="0"/>
                <a:ea typeface="Futura Lt BT" charset="0"/>
                <a:cs typeface="Futura Lt BT" charset="0"/>
                <a:sym typeface="Futura Lt BT" charset="0"/>
              </a:rPr>
              <a:t>Analysis</a:t>
            </a:r>
            <a:endParaRPr lang="en-US" altLang="en-US" sz="2025" dirty="0">
              <a:latin typeface="Futura Lt BT" charset="0"/>
              <a:ea typeface="Futura Lt BT" charset="0"/>
              <a:cs typeface="Futura Lt BT" charset="0"/>
              <a:sym typeface="Futura Lt BT" charset="0"/>
            </a:endParaRPr>
          </a:p>
          <a:p>
            <a:pPr eaLnBrk="1"/>
            <a:r>
              <a:rPr lang="en-US" altLang="en-US" sz="1575" dirty="0">
                <a:latin typeface="Futura Lt BT" charset="0"/>
                <a:ea typeface="Futura Lt BT" charset="0"/>
                <a:cs typeface="Futura Lt BT" charset="0"/>
                <a:sym typeface="Futura Lt BT" charset="0"/>
              </a:rPr>
              <a:t>Research includes geography of the region, regional development typologies, local development, and environmental projections for the region and Longboat Key.</a:t>
            </a:r>
            <a:endParaRPr lang="en-US" altLang="en-US" sz="1350" dirty="0">
              <a:latin typeface="Futura Lt BT" charset="0"/>
              <a:ea typeface="Futura Lt BT" charset="0"/>
              <a:cs typeface="Futura Lt BT" charset="0"/>
              <a:sym typeface="Futura Lt BT" charset="0"/>
            </a:endParaRPr>
          </a:p>
          <a:p>
            <a:pPr eaLnBrk="1"/>
            <a:endParaRPr lang="en-US" altLang="en-US" sz="1688" dirty="0">
              <a:latin typeface="Futura Lt BT" charset="0"/>
              <a:ea typeface="Futura Lt BT" charset="0"/>
              <a:cs typeface="Futura Lt BT" charset="0"/>
              <a:sym typeface="Futura Lt BT" charset="0"/>
            </a:endParaRPr>
          </a:p>
          <a:p>
            <a:pPr eaLnBrk="1"/>
            <a:r>
              <a:rPr lang="en-US" altLang="en-US" sz="1913" dirty="0">
                <a:latin typeface="Futura Lt BT" charset="0"/>
                <a:ea typeface="Futura Lt BT" charset="0"/>
                <a:cs typeface="Futura Lt BT" charset="0"/>
                <a:sym typeface="Futura Lt BT" charset="0"/>
              </a:rPr>
              <a:t>Florida West Coast</a:t>
            </a:r>
          </a:p>
          <a:p>
            <a:pPr eaLnBrk="1"/>
            <a:endParaRPr lang="en-US" altLang="en-US" sz="1913" dirty="0">
              <a:latin typeface="Futura Lt BT" charset="0"/>
              <a:ea typeface="Futura Lt BT" charset="0"/>
              <a:cs typeface="Futura Lt BT" charset="0"/>
              <a:sym typeface="Futura Lt BT" charset="0"/>
            </a:endParaRPr>
          </a:p>
          <a:p>
            <a:pPr eaLnBrk="1"/>
            <a:r>
              <a:rPr lang="en-US" altLang="en-US" sz="1913" dirty="0">
                <a:latin typeface="Futura Lt BT" charset="0"/>
                <a:ea typeface="Futura Lt BT" charset="0"/>
                <a:cs typeface="Futura Lt BT" charset="0"/>
                <a:sym typeface="Futura Lt BT" charset="0"/>
              </a:rPr>
              <a:t>Typological Morphology - Residential</a:t>
            </a:r>
          </a:p>
          <a:p>
            <a:pPr eaLnBrk="1"/>
            <a:endParaRPr lang="en-US" altLang="en-US" sz="1913" dirty="0">
              <a:latin typeface="Futura Lt BT" charset="0"/>
              <a:ea typeface="Futura Lt BT" charset="0"/>
              <a:cs typeface="Futura Lt BT" charset="0"/>
              <a:sym typeface="Futura Lt BT" charset="0"/>
            </a:endParaRPr>
          </a:p>
          <a:p>
            <a:pPr eaLnBrk="1"/>
            <a:r>
              <a:rPr lang="en-US" altLang="en-US" sz="1913" dirty="0">
                <a:latin typeface="Futura Lt BT" charset="0"/>
                <a:ea typeface="Futura Lt BT" charset="0"/>
                <a:cs typeface="Futura Lt BT" charset="0"/>
                <a:sym typeface="Futura Lt BT" charset="0"/>
              </a:rPr>
              <a:t>Sea Level Rise - Projected </a:t>
            </a:r>
          </a:p>
          <a:p>
            <a:pPr eaLnBrk="1"/>
            <a:endParaRPr lang="en-US" altLang="en-US" sz="1913" dirty="0">
              <a:latin typeface="Futura Lt BT" charset="0"/>
              <a:ea typeface="Futura Lt BT" charset="0"/>
              <a:cs typeface="Futura Lt BT" charset="0"/>
              <a:sym typeface="Futura Lt BT" charset="0"/>
            </a:endParaRPr>
          </a:p>
          <a:p>
            <a:pPr eaLnBrk="1"/>
            <a:r>
              <a:rPr lang="en-US" altLang="en-US" sz="1913" dirty="0">
                <a:latin typeface="Futura Lt BT" charset="0"/>
                <a:ea typeface="Futura Lt BT" charset="0"/>
                <a:cs typeface="Futura Lt BT" charset="0"/>
                <a:sym typeface="Futura Lt BT" charset="0"/>
              </a:rPr>
              <a:t>Land-Use Map</a:t>
            </a:r>
          </a:p>
          <a:p>
            <a:pPr eaLnBrk="1"/>
            <a:endParaRPr lang="en-US" altLang="en-US" sz="1913" dirty="0">
              <a:latin typeface="Futura Lt BT" charset="0"/>
              <a:ea typeface="Futura Lt BT" charset="0"/>
              <a:cs typeface="Futura Lt BT" charset="0"/>
              <a:sym typeface="Futura Lt BT" charset="0"/>
            </a:endParaRPr>
          </a:p>
          <a:p>
            <a:pPr eaLnBrk="1"/>
            <a:r>
              <a:rPr lang="en-US" altLang="en-US" sz="1913" dirty="0">
                <a:latin typeface="Futura Lt BT" charset="0"/>
                <a:ea typeface="Futura Lt BT" charset="0"/>
                <a:cs typeface="Futura Lt BT" charset="0"/>
                <a:sym typeface="Futura Lt BT" charset="0"/>
              </a:rPr>
              <a:t>ULI and UDS Summary of Context</a:t>
            </a:r>
          </a:p>
          <a:p>
            <a:pPr eaLnBrk="1"/>
            <a:endParaRPr lang="en-US" altLang="en-US" sz="1913" dirty="0">
              <a:latin typeface="Futura Lt BT" charset="0"/>
              <a:ea typeface="Futura Lt BT" charset="0"/>
              <a:cs typeface="Futura Lt BT" charset="0"/>
              <a:sym typeface="Futura Lt BT" charset="0"/>
            </a:endParaRPr>
          </a:p>
          <a:p>
            <a:pPr eaLnBrk="1"/>
            <a:r>
              <a:rPr lang="en-US" altLang="en-US" sz="1913" dirty="0">
                <a:latin typeface="Futura Lt BT" charset="0"/>
                <a:ea typeface="Futura Lt BT" charset="0"/>
                <a:cs typeface="Futura Lt BT" charset="0"/>
                <a:sym typeface="Futura Lt BT" charset="0"/>
              </a:rPr>
              <a:t>Longboat Key by Air</a:t>
            </a:r>
          </a:p>
        </p:txBody>
      </p:sp>
    </p:spTree>
    <p:extLst>
      <p:ext uri="{BB962C8B-B14F-4D97-AF65-F5344CB8AC3E}">
        <p14:creationId xmlns:p14="http://schemas.microsoft.com/office/powerpoint/2010/main" val="53717974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A203BF1C-8923-474F-898B-2CB12B99CAF7}"/>
              </a:ext>
            </a:extLst>
          </p:cNvPr>
          <p:cNvSpPr>
            <a:spLocks/>
          </p:cNvSpPr>
          <p:nvPr/>
        </p:nvSpPr>
        <p:spPr bwMode="auto">
          <a:xfrm>
            <a:off x="889397" y="1310020"/>
            <a:ext cx="7072313"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Florida West Coast</a:t>
            </a:r>
          </a:p>
        </p:txBody>
      </p:sp>
      <p:pic>
        <p:nvPicPr>
          <p:cNvPr id="7171" name="Picture 2" descr="west coast.jpg">
            <a:extLst>
              <a:ext uri="{FF2B5EF4-FFF2-40B4-BE49-F238E27FC236}">
                <a16:creationId xmlns:a16="http://schemas.microsoft.com/office/drawing/2014/main" id="{4F7C8D29-AA48-4F94-A9D5-1D4DD8FCF2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2832099"/>
            <a:ext cx="7562752" cy="3168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254658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CommResid.jpg">
            <a:extLst>
              <a:ext uri="{FF2B5EF4-FFF2-40B4-BE49-F238E27FC236}">
                <a16:creationId xmlns:a16="http://schemas.microsoft.com/office/drawing/2014/main" id="{9454B205-B946-45B4-A41C-0D2DA20DFF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156" y="1141702"/>
            <a:ext cx="3937001" cy="5246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2">
            <a:extLst>
              <a:ext uri="{FF2B5EF4-FFF2-40B4-BE49-F238E27FC236}">
                <a16:creationId xmlns:a16="http://schemas.microsoft.com/office/drawing/2014/main" id="{42DEFC43-39DF-4AD1-B555-CC89A9B49F39}"/>
              </a:ext>
            </a:extLst>
          </p:cNvPr>
          <p:cNvSpPr>
            <a:spLocks/>
          </p:cNvSpPr>
          <p:nvPr/>
        </p:nvSpPr>
        <p:spPr bwMode="auto">
          <a:xfrm>
            <a:off x="1687673" y="5557032"/>
            <a:ext cx="329096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025" dirty="0">
                <a:latin typeface="Futura Lt BT" charset="0"/>
                <a:ea typeface="Futura Lt BT" charset="0"/>
                <a:cs typeface="Futura Lt BT" charset="0"/>
                <a:sym typeface="Futura Lt BT" charset="0"/>
              </a:rPr>
              <a:t>Anna Maria to Casey Key</a:t>
            </a:r>
          </a:p>
        </p:txBody>
      </p:sp>
    </p:spTree>
    <p:extLst>
      <p:ext uri="{BB962C8B-B14F-4D97-AF65-F5344CB8AC3E}">
        <p14:creationId xmlns:p14="http://schemas.microsoft.com/office/powerpoint/2010/main" val="307407755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B82527D2-8B8F-456D-AF79-6321C6A748CA}"/>
              </a:ext>
            </a:extLst>
          </p:cNvPr>
          <p:cNvSpPr>
            <a:spLocks/>
          </p:cNvSpPr>
          <p:nvPr/>
        </p:nvSpPr>
        <p:spPr bwMode="auto">
          <a:xfrm>
            <a:off x="1702396" y="5168544"/>
            <a:ext cx="2171104" cy="680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2025" dirty="0">
                <a:latin typeface="Futura Lt BT" charset="0"/>
                <a:ea typeface="Futura Lt BT" charset="0"/>
                <a:cs typeface="Futura Lt BT" charset="0"/>
                <a:sym typeface="Futura Lt BT" charset="0"/>
              </a:rPr>
              <a:t>Casey Key to </a:t>
            </a:r>
          </a:p>
          <a:p>
            <a:pPr algn="l" eaLnBrk="1"/>
            <a:r>
              <a:rPr lang="en-US" altLang="en-US" sz="2025" dirty="0">
                <a:latin typeface="Futura Lt BT" charset="0"/>
                <a:ea typeface="Futura Lt BT" charset="0"/>
                <a:cs typeface="Futura Lt BT" charset="0"/>
                <a:sym typeface="Futura Lt BT" charset="0"/>
              </a:rPr>
              <a:t>Charlotte Harbor</a:t>
            </a:r>
          </a:p>
        </p:txBody>
      </p:sp>
      <p:pic>
        <p:nvPicPr>
          <p:cNvPr id="9219" name="Picture 2" descr="Typology-01.jpg">
            <a:extLst>
              <a:ext uri="{FF2B5EF4-FFF2-40B4-BE49-F238E27FC236}">
                <a16:creationId xmlns:a16="http://schemas.microsoft.com/office/drawing/2014/main" id="{46E0896E-D95A-4273-B82A-8AF1D79C07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7012" y="1097340"/>
            <a:ext cx="3940392" cy="5252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0680339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AC54ABB6-D76B-4644-AE0B-D711FD71D5C4}"/>
              </a:ext>
            </a:extLst>
          </p:cNvPr>
          <p:cNvSpPr>
            <a:spLocks/>
          </p:cNvSpPr>
          <p:nvPr/>
        </p:nvSpPr>
        <p:spPr bwMode="auto">
          <a:xfrm>
            <a:off x="1655991" y="5166980"/>
            <a:ext cx="2364581" cy="680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2025">
                <a:latin typeface="Futura Lt BT" charset="0"/>
                <a:ea typeface="Futura Lt BT" charset="0"/>
                <a:cs typeface="Futura Lt BT" charset="0"/>
                <a:sym typeface="Futura Lt BT" charset="0"/>
              </a:rPr>
              <a:t>Charlotte Harbor to Sanibel</a:t>
            </a:r>
          </a:p>
        </p:txBody>
      </p:sp>
      <p:pic>
        <p:nvPicPr>
          <p:cNvPr id="10243" name="Picture 2" descr="Sanibel Zoning.jpg">
            <a:extLst>
              <a:ext uri="{FF2B5EF4-FFF2-40B4-BE49-F238E27FC236}">
                <a16:creationId xmlns:a16="http://schemas.microsoft.com/office/drawing/2014/main" id="{8EFA1411-6A2D-4939-899C-1DDD9E3EA91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2749" y="1102057"/>
            <a:ext cx="3921302" cy="52257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2869140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02285985-0F88-45AC-97C4-E77F2C78E8FF}"/>
              </a:ext>
            </a:extLst>
          </p:cNvPr>
          <p:cNvSpPr>
            <a:spLocks/>
          </p:cNvSpPr>
          <p:nvPr/>
        </p:nvSpPr>
        <p:spPr bwMode="auto">
          <a:xfrm>
            <a:off x="1707516" y="3192397"/>
            <a:ext cx="7072313"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dirty="0">
                <a:latin typeface="Futura Lt BT" charset="0"/>
                <a:ea typeface="Futura Lt BT" charset="0"/>
                <a:cs typeface="Futura Lt BT" charset="0"/>
                <a:sym typeface="Futura Lt BT" charset="0"/>
              </a:rPr>
              <a:t>Typological Morphology - Residential</a:t>
            </a:r>
          </a:p>
        </p:txBody>
      </p:sp>
    </p:spTree>
    <p:extLst>
      <p:ext uri="{BB962C8B-B14F-4D97-AF65-F5344CB8AC3E}">
        <p14:creationId xmlns:p14="http://schemas.microsoft.com/office/powerpoint/2010/main" val="5961205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12" y="1099929"/>
            <a:ext cx="4035287" cy="52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713" y="2543175"/>
            <a:ext cx="22574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1219200"/>
            <a:ext cx="22383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Content Placeholder 3" descr="2m SLR 2010.t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9213" y="1600200"/>
            <a:ext cx="2846387"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1"/>
          <p:cNvSpPr txBox="1">
            <a:spLocks noChangeArrowheads="1"/>
          </p:cNvSpPr>
          <p:nvPr/>
        </p:nvSpPr>
        <p:spPr bwMode="auto">
          <a:xfrm>
            <a:off x="3886200" y="5181600"/>
            <a:ext cx="1828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800"/>
              <a:t>Source:  Anna Linhoss, Greg Kiker</a:t>
            </a:r>
          </a:p>
        </p:txBody>
      </p:sp>
      <p:sp>
        <p:nvSpPr>
          <p:cNvPr id="11271" name="TextBox 2"/>
          <p:cNvSpPr txBox="1">
            <a:spLocks noChangeArrowheads="1"/>
          </p:cNvSpPr>
          <p:nvPr/>
        </p:nvSpPr>
        <p:spPr bwMode="auto">
          <a:xfrm>
            <a:off x="6669088" y="5575300"/>
            <a:ext cx="2286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800"/>
              <a:t>Source: Bus Toll Lane Proof-of-Concept Study</a:t>
            </a:r>
          </a:p>
        </p:txBody>
      </p:sp>
      <p:sp>
        <p:nvSpPr>
          <p:cNvPr id="11272" name="TextBox 3"/>
          <p:cNvSpPr txBox="1">
            <a:spLocks noChangeArrowheads="1"/>
          </p:cNvSpPr>
          <p:nvPr/>
        </p:nvSpPr>
        <p:spPr bwMode="auto">
          <a:xfrm>
            <a:off x="6669088" y="2057400"/>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800"/>
              <a:t>Source: Center for Coastal Resource Mngt</a:t>
            </a:r>
            <a:r>
              <a:rPr lang="en-US" altLang="en-US" sz="2400"/>
              <a:t>. </a:t>
            </a:r>
          </a:p>
        </p:txBody>
      </p:sp>
      <p:sp>
        <p:nvSpPr>
          <p:cNvPr id="2" name="TextBox 1">
            <a:extLst>
              <a:ext uri="{FF2B5EF4-FFF2-40B4-BE49-F238E27FC236}">
                <a16:creationId xmlns:a16="http://schemas.microsoft.com/office/drawing/2014/main" id="{641B2094-571F-48EA-9A37-98FACD57169B}"/>
              </a:ext>
            </a:extLst>
          </p:cNvPr>
          <p:cNvSpPr txBox="1"/>
          <p:nvPr/>
        </p:nvSpPr>
        <p:spPr>
          <a:xfrm>
            <a:off x="689112" y="312292"/>
            <a:ext cx="8097345" cy="369332"/>
          </a:xfrm>
          <a:prstGeom prst="rect">
            <a:avLst/>
          </a:prstGeom>
          <a:noFill/>
        </p:spPr>
        <p:txBody>
          <a:bodyPr wrap="none" rtlCol="0">
            <a:spAutoFit/>
          </a:bodyPr>
          <a:lstStyle/>
          <a:p>
            <a:r>
              <a:rPr lang="en-US" b="1" dirty="0">
                <a:solidFill>
                  <a:schemeClr val="bg1"/>
                </a:solidFill>
              </a:rPr>
              <a:t>UNIVERSITY OF FLORIDA RESILIENT COMMUNITIES INITIATIVE (UFRCI)</a:t>
            </a:r>
          </a:p>
        </p:txBody>
      </p:sp>
      <p:sp>
        <p:nvSpPr>
          <p:cNvPr id="3" name="Rectangle 2">
            <a:extLst>
              <a:ext uri="{FF2B5EF4-FFF2-40B4-BE49-F238E27FC236}">
                <a16:creationId xmlns:a16="http://schemas.microsoft.com/office/drawing/2014/main" id="{A03C0CE4-2824-42FE-A264-354F247ADD8B}"/>
              </a:ext>
            </a:extLst>
          </p:cNvPr>
          <p:cNvSpPr/>
          <p:nvPr/>
        </p:nvSpPr>
        <p:spPr>
          <a:xfrm>
            <a:off x="4312693" y="5956527"/>
            <a:ext cx="4831307" cy="461665"/>
          </a:xfrm>
          <a:prstGeom prst="rect">
            <a:avLst/>
          </a:prstGeom>
        </p:spPr>
        <p:txBody>
          <a:bodyPr wrap="square">
            <a:spAutoFit/>
          </a:bodyPr>
          <a:lstStyle/>
          <a:p>
            <a:pPr>
              <a:spcBef>
                <a:spcPct val="0"/>
              </a:spcBef>
            </a:pPr>
            <a:r>
              <a:rPr lang="en-US" altLang="en-US" sz="2400" b="1" dirty="0"/>
              <a:t>Website: http://frci.dcp.ufl.edu/</a:t>
            </a:r>
          </a:p>
        </p:txBody>
      </p:sp>
    </p:spTree>
    <p:extLst>
      <p:ext uri="{BB962C8B-B14F-4D97-AF65-F5344CB8AC3E}">
        <p14:creationId xmlns:p14="http://schemas.microsoft.com/office/powerpoint/2010/main" val="1606190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Typology Dictionary I Florida Hydrogenerated Urbanism Atlas_Page_03.jpg">
            <a:extLst>
              <a:ext uri="{FF2B5EF4-FFF2-40B4-BE49-F238E27FC236}">
                <a16:creationId xmlns:a16="http://schemas.microsoft.com/office/drawing/2014/main" id="{8E5F3DCF-8F70-4F07-8CCE-697F2F98F36D}"/>
              </a:ext>
            </a:extLst>
          </p:cNvPr>
          <p:cNvPicPr>
            <a:picLocks noChangeAspect="1"/>
          </p:cNvPicPr>
          <p:nvPr/>
        </p:nvPicPr>
        <p:blipFill>
          <a:blip r:embed="rId2" cstate="print">
            <a:extLst>
              <a:ext uri="{28A0092B-C50C-407E-A947-70E740481C1C}">
                <a14:useLocalDpi xmlns:a14="http://schemas.microsoft.com/office/drawing/2010/main" val="0"/>
              </a:ext>
            </a:extLst>
          </a:blip>
          <a:srcRect l="20030" t="14815" r="20030" b="2556"/>
          <a:stretch>
            <a:fillRect/>
          </a:stretch>
        </p:blipFill>
        <p:spPr bwMode="auto">
          <a:xfrm>
            <a:off x="1696743" y="2167427"/>
            <a:ext cx="2550495" cy="2636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2" descr="Typology Dictionary I Florida Hydrogenerated Urbanism Atlas_Page_05.jpg">
            <a:extLst>
              <a:ext uri="{FF2B5EF4-FFF2-40B4-BE49-F238E27FC236}">
                <a16:creationId xmlns:a16="http://schemas.microsoft.com/office/drawing/2014/main" id="{C83989F3-5C67-404B-A4A2-79F0140C21C2}"/>
              </a:ext>
            </a:extLst>
          </p:cNvPr>
          <p:cNvPicPr>
            <a:picLocks noChangeAspect="1"/>
          </p:cNvPicPr>
          <p:nvPr/>
        </p:nvPicPr>
        <p:blipFill>
          <a:blip r:embed="rId3" cstate="print">
            <a:extLst>
              <a:ext uri="{28A0092B-C50C-407E-A947-70E740481C1C}">
                <a14:useLocalDpi xmlns:a14="http://schemas.microsoft.com/office/drawing/2010/main" val="0"/>
              </a:ext>
            </a:extLst>
          </a:blip>
          <a:srcRect l="20000" t="12878" r="19894" b="3490"/>
          <a:stretch>
            <a:fillRect/>
          </a:stretch>
        </p:blipFill>
        <p:spPr bwMode="auto">
          <a:xfrm>
            <a:off x="4173128" y="2152298"/>
            <a:ext cx="2520976" cy="2630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3" descr="Typology Dictionary I Florida Hydrogenerated Urbanism Atlas_Page_11.jpg">
            <a:extLst>
              <a:ext uri="{FF2B5EF4-FFF2-40B4-BE49-F238E27FC236}">
                <a16:creationId xmlns:a16="http://schemas.microsoft.com/office/drawing/2014/main" id="{2A06891F-E706-4FFD-A20D-2A23883287B7}"/>
              </a:ext>
            </a:extLst>
          </p:cNvPr>
          <p:cNvPicPr>
            <a:picLocks noChangeAspect="1"/>
          </p:cNvPicPr>
          <p:nvPr/>
        </p:nvPicPr>
        <p:blipFill>
          <a:blip r:embed="rId4" cstate="print">
            <a:extLst>
              <a:ext uri="{28A0092B-C50C-407E-A947-70E740481C1C}">
                <a14:useLocalDpi xmlns:a14="http://schemas.microsoft.com/office/drawing/2010/main" val="0"/>
              </a:ext>
            </a:extLst>
          </a:blip>
          <a:srcRect l="20000" t="13437" r="20000" b="2931"/>
          <a:stretch>
            <a:fillRect/>
          </a:stretch>
        </p:blipFill>
        <p:spPr bwMode="auto">
          <a:xfrm>
            <a:off x="6620531" y="2151224"/>
            <a:ext cx="2538688" cy="2653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257674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61497C16-264D-431D-A0FE-4AEACB2B7931}"/>
              </a:ext>
            </a:extLst>
          </p:cNvPr>
          <p:cNvSpPr>
            <a:spLocks/>
          </p:cNvSpPr>
          <p:nvPr/>
        </p:nvSpPr>
        <p:spPr bwMode="auto">
          <a:xfrm>
            <a:off x="1025128" y="3095958"/>
            <a:ext cx="7072313"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Sea Level Rise - Projected </a:t>
            </a:r>
          </a:p>
        </p:txBody>
      </p:sp>
    </p:spTree>
    <p:extLst>
      <p:ext uri="{BB962C8B-B14F-4D97-AF65-F5344CB8AC3E}">
        <p14:creationId xmlns:p14="http://schemas.microsoft.com/office/powerpoint/2010/main" val="113818757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A1EFF234-544B-4577-8A76-BC219AD985EC}"/>
              </a:ext>
            </a:extLst>
          </p:cNvPr>
          <p:cNvSpPr>
            <a:spLocks/>
          </p:cNvSpPr>
          <p:nvPr/>
        </p:nvSpPr>
        <p:spPr bwMode="auto">
          <a:xfrm>
            <a:off x="4098727" y="100479"/>
            <a:ext cx="2821781" cy="715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2700" dirty="0">
                <a:solidFill>
                  <a:schemeClr val="bg1"/>
                </a:solidFill>
                <a:latin typeface="Futura Lt BT" charset="0"/>
                <a:ea typeface="Futura Lt BT" charset="0"/>
                <a:cs typeface="Futura Lt BT" charset="0"/>
                <a:sym typeface="Futura Lt BT" charset="0"/>
              </a:rPr>
              <a:t>Sea Level Rise</a:t>
            </a:r>
            <a:br>
              <a:rPr lang="en-US" altLang="en-US" sz="2700" dirty="0">
                <a:solidFill>
                  <a:schemeClr val="bg1"/>
                </a:solidFill>
                <a:latin typeface="Futura Lt BT" charset="0"/>
                <a:ea typeface="Futura Lt BT" charset="0"/>
                <a:cs typeface="Futura Lt BT" charset="0"/>
                <a:sym typeface="Futura Lt BT" charset="0"/>
              </a:rPr>
            </a:br>
            <a:r>
              <a:rPr lang="en-US" altLang="en-US" sz="1575" dirty="0">
                <a:solidFill>
                  <a:schemeClr val="bg1"/>
                </a:solidFill>
                <a:latin typeface="Futura Lt BT" charset="0"/>
                <a:ea typeface="Futura Lt BT" charset="0"/>
                <a:cs typeface="Futura Lt BT" charset="0"/>
                <a:sym typeface="Futura Lt BT" charset="0"/>
              </a:rPr>
              <a:t>Projected </a:t>
            </a:r>
            <a:endParaRPr lang="en-US" altLang="en-US" sz="2025" dirty="0">
              <a:solidFill>
                <a:schemeClr val="bg1"/>
              </a:solidFill>
              <a:latin typeface="Futura Lt BT" charset="0"/>
              <a:ea typeface="Futura Lt BT" charset="0"/>
              <a:cs typeface="Futura Lt BT" charset="0"/>
              <a:sym typeface="Futura Lt BT" charset="0"/>
            </a:endParaRPr>
          </a:p>
        </p:txBody>
      </p:sp>
      <p:pic>
        <p:nvPicPr>
          <p:cNvPr id="14339" name="Picture 2" descr="SLR 2100 Medium Projection-filtered.png">
            <a:extLst>
              <a:ext uri="{FF2B5EF4-FFF2-40B4-BE49-F238E27FC236}">
                <a16:creationId xmlns:a16="http://schemas.microsoft.com/office/drawing/2014/main" id="{E729C533-8A86-4A9D-91F9-D7D7DD61A0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4127" y="1181399"/>
            <a:ext cx="5029200" cy="5150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3" descr="SLR 2100 High Projection-filtered.png">
            <a:extLst>
              <a:ext uri="{FF2B5EF4-FFF2-40B4-BE49-F238E27FC236}">
                <a16:creationId xmlns:a16="http://schemas.microsoft.com/office/drawing/2014/main" id="{40D30896-7CFC-4E44-8469-4DFD67B004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1211" y="1182291"/>
            <a:ext cx="5179219" cy="5150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1" name="Rectangle 4">
            <a:extLst>
              <a:ext uri="{FF2B5EF4-FFF2-40B4-BE49-F238E27FC236}">
                <a16:creationId xmlns:a16="http://schemas.microsoft.com/office/drawing/2014/main" id="{83764443-B5BA-487E-BDC8-B6DCA6658399}"/>
              </a:ext>
            </a:extLst>
          </p:cNvPr>
          <p:cNvSpPr>
            <a:spLocks/>
          </p:cNvSpPr>
          <p:nvPr/>
        </p:nvSpPr>
        <p:spPr bwMode="auto">
          <a:xfrm>
            <a:off x="1994002" y="4579891"/>
            <a:ext cx="1364456" cy="10967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1688" dirty="0">
                <a:solidFill>
                  <a:schemeClr val="tx1"/>
                </a:solidFill>
                <a:latin typeface="Futura Lt BT" charset="0"/>
                <a:ea typeface="Futura Lt BT" charset="0"/>
                <a:cs typeface="Futura Lt BT" charset="0"/>
                <a:sym typeface="Futura Lt BT" charset="0"/>
              </a:rPr>
              <a:t>3 foot rise</a:t>
            </a:r>
          </a:p>
          <a:p>
            <a:pPr algn="l" eaLnBrk="1"/>
            <a:r>
              <a:rPr lang="en-US" altLang="en-US" sz="1688" dirty="0">
                <a:solidFill>
                  <a:schemeClr val="tx1"/>
                </a:solidFill>
                <a:latin typeface="Futura Lt BT" charset="0"/>
                <a:ea typeface="Futura Lt BT" charset="0"/>
                <a:cs typeface="Futura Lt BT" charset="0"/>
                <a:sym typeface="Futura Lt BT" charset="0"/>
              </a:rPr>
              <a:t>median estimate</a:t>
            </a:r>
          </a:p>
          <a:p>
            <a:pPr algn="l" eaLnBrk="1"/>
            <a:r>
              <a:rPr lang="en-US" altLang="en-US" sz="1688" dirty="0">
                <a:solidFill>
                  <a:schemeClr val="tx1"/>
                </a:solidFill>
                <a:latin typeface="Futura Lt BT" charset="0"/>
                <a:ea typeface="Futura Lt BT" charset="0"/>
                <a:cs typeface="Futura Lt BT" charset="0"/>
                <a:sym typeface="Futura Lt BT" charset="0"/>
              </a:rPr>
              <a:t>year 2100 </a:t>
            </a:r>
          </a:p>
        </p:txBody>
      </p:sp>
      <p:sp>
        <p:nvSpPr>
          <p:cNvPr id="14342" name="Rectangle 5">
            <a:extLst>
              <a:ext uri="{FF2B5EF4-FFF2-40B4-BE49-F238E27FC236}">
                <a16:creationId xmlns:a16="http://schemas.microsoft.com/office/drawing/2014/main" id="{DEC4FBF2-9CF7-48D8-B340-2D0131253CE3}"/>
              </a:ext>
            </a:extLst>
          </p:cNvPr>
          <p:cNvSpPr>
            <a:spLocks/>
          </p:cNvSpPr>
          <p:nvPr/>
        </p:nvSpPr>
        <p:spPr bwMode="auto">
          <a:xfrm>
            <a:off x="7197328" y="2399730"/>
            <a:ext cx="1843088" cy="836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1688" dirty="0">
                <a:solidFill>
                  <a:schemeClr val="tx1"/>
                </a:solidFill>
                <a:latin typeface="Futura Lt BT" charset="0"/>
                <a:ea typeface="Futura Lt BT" charset="0"/>
                <a:cs typeface="Futura Lt BT" charset="0"/>
                <a:sym typeface="Futura Lt BT" charset="0"/>
              </a:rPr>
              <a:t>5 foot rise</a:t>
            </a:r>
          </a:p>
          <a:p>
            <a:pPr algn="l" eaLnBrk="1"/>
            <a:r>
              <a:rPr lang="en-US" altLang="en-US" sz="1688" dirty="0">
                <a:solidFill>
                  <a:schemeClr val="tx1"/>
                </a:solidFill>
                <a:latin typeface="Futura Lt BT" charset="0"/>
                <a:ea typeface="Futura Lt BT" charset="0"/>
                <a:cs typeface="Futura Lt BT" charset="0"/>
                <a:sym typeface="Futura Lt BT" charset="0"/>
              </a:rPr>
              <a:t>high estimate</a:t>
            </a:r>
          </a:p>
          <a:p>
            <a:pPr algn="l" eaLnBrk="1"/>
            <a:r>
              <a:rPr lang="en-US" altLang="en-US" sz="1688" dirty="0">
                <a:solidFill>
                  <a:schemeClr val="tx1"/>
                </a:solidFill>
                <a:latin typeface="Futura Lt BT" charset="0"/>
                <a:ea typeface="Futura Lt BT" charset="0"/>
                <a:cs typeface="Futura Lt BT" charset="0"/>
                <a:sym typeface="Futura Lt BT" charset="0"/>
              </a:rPr>
              <a:t>year 2100 </a:t>
            </a:r>
          </a:p>
        </p:txBody>
      </p:sp>
      <p:sp>
        <p:nvSpPr>
          <p:cNvPr id="14343" name="Rectangle 6">
            <a:extLst>
              <a:ext uri="{FF2B5EF4-FFF2-40B4-BE49-F238E27FC236}">
                <a16:creationId xmlns:a16="http://schemas.microsoft.com/office/drawing/2014/main" id="{4E526253-FFBF-43D9-A66C-AC1C2725E8C2}"/>
              </a:ext>
            </a:extLst>
          </p:cNvPr>
          <p:cNvSpPr>
            <a:spLocks/>
          </p:cNvSpPr>
          <p:nvPr/>
        </p:nvSpPr>
        <p:spPr bwMode="auto">
          <a:xfrm>
            <a:off x="5129213" y="5598136"/>
            <a:ext cx="4679156" cy="369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1013">
                <a:solidFill>
                  <a:srgbClr val="FFFFFF"/>
                </a:solidFill>
              </a:rPr>
              <a:t>UF Geoplan, Army</a:t>
            </a:r>
          </a:p>
          <a:p>
            <a:pPr algn="l" eaLnBrk="1"/>
            <a:r>
              <a:rPr lang="en-US" altLang="en-US" sz="1013">
                <a:solidFill>
                  <a:srgbClr val="FFFFFF"/>
                </a:solidFill>
              </a:rPr>
              <a:t>Corp of Engineers and NOAA</a:t>
            </a:r>
          </a:p>
        </p:txBody>
      </p:sp>
      <p:sp>
        <p:nvSpPr>
          <p:cNvPr id="14344" name="Rectangle 7">
            <a:extLst>
              <a:ext uri="{FF2B5EF4-FFF2-40B4-BE49-F238E27FC236}">
                <a16:creationId xmlns:a16="http://schemas.microsoft.com/office/drawing/2014/main" id="{9A169AD9-F360-419D-AF46-789AA64FAC26}"/>
              </a:ext>
            </a:extLst>
          </p:cNvPr>
          <p:cNvSpPr>
            <a:spLocks/>
          </p:cNvSpPr>
          <p:nvPr/>
        </p:nvSpPr>
        <p:spPr bwMode="auto">
          <a:xfrm>
            <a:off x="103584" y="1512320"/>
            <a:ext cx="1464469" cy="4489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defTabSz="457200">
              <a:defRPr sz="3600">
                <a:solidFill>
                  <a:srgbClr val="000000"/>
                </a:solidFill>
                <a:latin typeface="Gill Sans" charset="0"/>
                <a:ea typeface="Gill Sans" charset="0"/>
                <a:cs typeface="Gill Sans" charset="0"/>
                <a:sym typeface="Gill Sans" charset="0"/>
              </a:defRPr>
            </a:lvl1pPr>
            <a:lvl2pPr marL="742950" indent="-285750" algn="ctr" defTabSz="457200">
              <a:defRPr sz="3600">
                <a:solidFill>
                  <a:srgbClr val="000000"/>
                </a:solidFill>
                <a:latin typeface="Gill Sans" charset="0"/>
                <a:ea typeface="Gill Sans" charset="0"/>
                <a:cs typeface="Gill Sans" charset="0"/>
                <a:sym typeface="Gill Sans" charset="0"/>
              </a:defRPr>
            </a:lvl2pPr>
            <a:lvl3pPr marL="1143000" indent="-228600" algn="ctr" defTabSz="457200">
              <a:defRPr sz="3600">
                <a:solidFill>
                  <a:srgbClr val="000000"/>
                </a:solidFill>
                <a:latin typeface="Gill Sans" charset="0"/>
                <a:ea typeface="Gill Sans" charset="0"/>
                <a:cs typeface="Gill Sans" charset="0"/>
                <a:sym typeface="Gill Sans" charset="0"/>
              </a:defRPr>
            </a:lvl3pPr>
            <a:lvl4pPr marL="1600200" indent="-228600" algn="ctr" defTabSz="457200">
              <a:defRPr sz="3600">
                <a:solidFill>
                  <a:srgbClr val="000000"/>
                </a:solidFill>
                <a:latin typeface="Gill Sans" charset="0"/>
                <a:ea typeface="Gill Sans" charset="0"/>
                <a:cs typeface="Gill Sans" charset="0"/>
                <a:sym typeface="Gill Sans" charset="0"/>
              </a:defRPr>
            </a:lvl4pPr>
            <a:lvl5pPr marL="2057400" indent="-228600" algn="ctr" defTabSz="457200">
              <a:defRPr sz="3600">
                <a:solidFill>
                  <a:srgbClr val="000000"/>
                </a:solidFill>
                <a:latin typeface="Gill Sans" charset="0"/>
                <a:ea typeface="Gill Sans" charset="0"/>
                <a:cs typeface="Gill Sans" charset="0"/>
                <a:sym typeface="Gill Sans" charset="0"/>
              </a:defRPr>
            </a:lvl5pPr>
            <a:lvl6pPr marL="2514600" indent="-228600" algn="ctr" defTabSz="4572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4572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4572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4572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1600" dirty="0">
                <a:solidFill>
                  <a:srgbClr val="FFFFFF"/>
                </a:solidFill>
                <a:latin typeface="Helvetica Neue" charset="0"/>
                <a:ea typeface="Helvetica Neue" charset="0"/>
                <a:cs typeface="Helvetica Neue" charset="0"/>
                <a:sym typeface="Helvetica Neue" charset="0"/>
              </a:rPr>
              <a:t>"Sea levels</a:t>
            </a:r>
          </a:p>
          <a:p>
            <a:pPr eaLnBrk="1"/>
            <a:r>
              <a:rPr lang="en-US" altLang="en-US" sz="1600" dirty="0">
                <a:solidFill>
                  <a:srgbClr val="FFFFFF"/>
                </a:solidFill>
                <a:latin typeface="Helvetica Neue" charset="0"/>
                <a:ea typeface="Helvetica Neue" charset="0"/>
                <a:cs typeface="Helvetica Neue" charset="0"/>
                <a:sym typeface="Helvetica Neue" charset="0"/>
              </a:rPr>
              <a:t>at Longboat Key are likely</a:t>
            </a:r>
          </a:p>
          <a:p>
            <a:pPr eaLnBrk="1"/>
            <a:r>
              <a:rPr lang="en-US" altLang="en-US" sz="1600" dirty="0">
                <a:solidFill>
                  <a:srgbClr val="FFFFFF"/>
                </a:solidFill>
                <a:latin typeface="Helvetica Neue" charset="0"/>
                <a:ea typeface="Helvetica Neue" charset="0"/>
                <a:cs typeface="Helvetica Neue" charset="0"/>
                <a:sym typeface="Helvetica Neue" charset="0"/>
              </a:rPr>
              <a:t>to increase</a:t>
            </a:r>
          </a:p>
          <a:p>
            <a:pPr eaLnBrk="1"/>
            <a:r>
              <a:rPr lang="en-US" altLang="en-US" sz="1600" dirty="0">
                <a:solidFill>
                  <a:srgbClr val="FFFFFF"/>
                </a:solidFill>
                <a:latin typeface="Helvetica Neue" charset="0"/>
                <a:ea typeface="Helvetica Neue" charset="0"/>
                <a:cs typeface="Helvetica Neue" charset="0"/>
                <a:sym typeface="Helvetica Neue" charset="0"/>
              </a:rPr>
              <a:t>at least </a:t>
            </a:r>
          </a:p>
          <a:p>
            <a:pPr eaLnBrk="1"/>
            <a:r>
              <a:rPr lang="en-US" altLang="en-US" sz="1600" dirty="0">
                <a:solidFill>
                  <a:srgbClr val="FFFFFF"/>
                </a:solidFill>
                <a:latin typeface="Helvetica Neue" charset="0"/>
                <a:ea typeface="Helvetica Neue" charset="0"/>
                <a:cs typeface="Helvetica Neue" charset="0"/>
                <a:sym typeface="Helvetica Neue" charset="0"/>
              </a:rPr>
              <a:t>3 feet. </a:t>
            </a:r>
          </a:p>
          <a:p>
            <a:pPr eaLnBrk="1"/>
            <a:r>
              <a:rPr lang="en-US" altLang="en-US" sz="1600" dirty="0">
                <a:solidFill>
                  <a:srgbClr val="FFFFFF"/>
                </a:solidFill>
                <a:latin typeface="Helvetica Neue" charset="0"/>
                <a:ea typeface="Helvetica Neue" charset="0"/>
                <a:cs typeface="Helvetica Neue" charset="0"/>
                <a:sym typeface="Helvetica Neue" charset="0"/>
              </a:rPr>
              <a:t>By 2050, and</a:t>
            </a:r>
          </a:p>
          <a:p>
            <a:pPr eaLnBrk="1"/>
            <a:r>
              <a:rPr lang="en-US" altLang="en-US" sz="1600" dirty="0">
                <a:solidFill>
                  <a:srgbClr val="FFFFFF"/>
                </a:solidFill>
                <a:latin typeface="Helvetica Neue" charset="0"/>
                <a:ea typeface="Helvetica Neue" charset="0"/>
                <a:cs typeface="Helvetica Neue" charset="0"/>
                <a:sym typeface="Helvetica Neue" charset="0"/>
              </a:rPr>
              <a:t>could increase </a:t>
            </a:r>
          </a:p>
          <a:p>
            <a:pPr eaLnBrk="1"/>
            <a:r>
              <a:rPr lang="en-US" altLang="en-US" sz="1600" dirty="0">
                <a:solidFill>
                  <a:srgbClr val="FFFFFF"/>
                </a:solidFill>
                <a:latin typeface="Helvetica Neue" charset="0"/>
                <a:ea typeface="Helvetica Neue" charset="0"/>
                <a:cs typeface="Helvetica Neue" charset="0"/>
                <a:sym typeface="Helvetica Neue" charset="0"/>
              </a:rPr>
              <a:t>as much as </a:t>
            </a:r>
          </a:p>
          <a:p>
            <a:pPr eaLnBrk="1"/>
            <a:r>
              <a:rPr lang="en-US" altLang="en-US" sz="1600" dirty="0">
                <a:solidFill>
                  <a:srgbClr val="FFFFFF"/>
                </a:solidFill>
                <a:latin typeface="Helvetica Neue" charset="0"/>
                <a:ea typeface="Helvetica Neue" charset="0"/>
                <a:cs typeface="Helvetica Neue" charset="0"/>
                <a:sym typeface="Helvetica Neue" charset="0"/>
              </a:rPr>
              <a:t>5 feet or higher</a:t>
            </a:r>
          </a:p>
          <a:p>
            <a:pPr eaLnBrk="1"/>
            <a:r>
              <a:rPr lang="en-US" altLang="en-US" sz="1600" dirty="0">
                <a:solidFill>
                  <a:srgbClr val="FFFFFF"/>
                </a:solidFill>
                <a:latin typeface="Helvetica Neue" charset="0"/>
                <a:ea typeface="Helvetica Neue" charset="0"/>
                <a:cs typeface="Helvetica Neue" charset="0"/>
                <a:sym typeface="Helvetica Neue" charset="0"/>
              </a:rPr>
              <a:t>as early as </a:t>
            </a:r>
          </a:p>
          <a:p>
            <a:pPr eaLnBrk="1"/>
            <a:r>
              <a:rPr lang="en-US" altLang="en-US" sz="1600" dirty="0">
                <a:solidFill>
                  <a:srgbClr val="FFFFFF"/>
                </a:solidFill>
                <a:latin typeface="Helvetica Neue" charset="0"/>
                <a:ea typeface="Helvetica Neue" charset="0"/>
                <a:cs typeface="Helvetica Neue" charset="0"/>
                <a:sym typeface="Helvetica Neue" charset="0"/>
              </a:rPr>
              <a:t>2035</a:t>
            </a:r>
          </a:p>
          <a:p>
            <a:pPr eaLnBrk="1"/>
            <a:r>
              <a:rPr lang="en-US" altLang="en-US" sz="1600" dirty="0">
                <a:solidFill>
                  <a:srgbClr val="FFFFFF"/>
                </a:solidFill>
                <a:latin typeface="Helvetica Neue" charset="0"/>
                <a:ea typeface="Helvetica Neue" charset="0"/>
                <a:cs typeface="Helvetica Neue" charset="0"/>
                <a:sym typeface="Helvetica Neue" charset="0"/>
              </a:rPr>
              <a:t>according to</a:t>
            </a:r>
          </a:p>
          <a:p>
            <a:pPr eaLnBrk="1"/>
            <a:r>
              <a:rPr lang="en-US" altLang="en-US" sz="1600" dirty="0">
                <a:solidFill>
                  <a:srgbClr val="FFFFFF"/>
                </a:solidFill>
                <a:latin typeface="Helvetica Neue" charset="0"/>
                <a:ea typeface="Helvetica Neue" charset="0"/>
                <a:cs typeface="Helvetica Neue" charset="0"/>
                <a:sym typeface="Helvetica Neue" charset="0"/>
              </a:rPr>
              <a:t>recent measurements</a:t>
            </a:r>
          </a:p>
          <a:p>
            <a:pPr eaLnBrk="1"/>
            <a:r>
              <a:rPr lang="en-US" altLang="en-US" sz="1600" dirty="0">
                <a:solidFill>
                  <a:srgbClr val="FFFFFF"/>
                </a:solidFill>
                <a:latin typeface="Helvetica Neue" charset="0"/>
                <a:ea typeface="Helvetica Neue" charset="0"/>
                <a:cs typeface="Helvetica Neue" charset="0"/>
                <a:sym typeface="Helvetica Neue" charset="0"/>
              </a:rPr>
              <a:t>and glacial melting observations."</a:t>
            </a:r>
          </a:p>
        </p:txBody>
      </p:sp>
    </p:spTree>
    <p:extLst>
      <p:ext uri="{BB962C8B-B14F-4D97-AF65-F5344CB8AC3E}">
        <p14:creationId xmlns:p14="http://schemas.microsoft.com/office/powerpoint/2010/main" val="234381324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BD70D72E-B35F-4547-94B1-7D7CF6883C1F}"/>
              </a:ext>
            </a:extLst>
          </p:cNvPr>
          <p:cNvSpPr>
            <a:spLocks/>
          </p:cNvSpPr>
          <p:nvPr/>
        </p:nvSpPr>
        <p:spPr bwMode="auto">
          <a:xfrm>
            <a:off x="1025128" y="3095958"/>
            <a:ext cx="7072313"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Current Land Use</a:t>
            </a:r>
          </a:p>
        </p:txBody>
      </p:sp>
    </p:spTree>
    <p:extLst>
      <p:ext uri="{BB962C8B-B14F-4D97-AF65-F5344CB8AC3E}">
        <p14:creationId xmlns:p14="http://schemas.microsoft.com/office/powerpoint/2010/main" val="406966437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411" name="Group 2">
            <a:extLst>
              <a:ext uri="{FF2B5EF4-FFF2-40B4-BE49-F238E27FC236}">
                <a16:creationId xmlns:a16="http://schemas.microsoft.com/office/drawing/2014/main" id="{D0F912E0-576C-4621-B39A-65D1E6B7C56C}"/>
              </a:ext>
            </a:extLst>
          </p:cNvPr>
          <p:cNvGrpSpPr>
            <a:grpSpLocks/>
          </p:cNvGrpSpPr>
          <p:nvPr/>
        </p:nvGrpSpPr>
        <p:grpSpPr bwMode="auto">
          <a:xfrm>
            <a:off x="1643062" y="1082849"/>
            <a:ext cx="7436644" cy="1264444"/>
            <a:chOff x="0" y="0"/>
            <a:chExt cx="15537915" cy="2247901"/>
          </a:xfrm>
        </p:grpSpPr>
        <p:pic>
          <p:nvPicPr>
            <p:cNvPr id="17417" name="Picture 3" descr="LBK FLU Map_Revised 07.2015.pdf">
              <a:extLst>
                <a:ext uri="{FF2B5EF4-FFF2-40B4-BE49-F238E27FC236}">
                  <a16:creationId xmlns:a16="http://schemas.microsoft.com/office/drawing/2014/main" id="{CD599F51-EA29-49C3-B3DF-27B83C92A964}"/>
                </a:ext>
              </a:extLst>
            </p:cNvPr>
            <p:cNvPicPr>
              <a:picLocks noChangeAspect="1"/>
            </p:cNvPicPr>
            <p:nvPr/>
          </p:nvPicPr>
          <p:blipFill>
            <a:blip r:embed="rId2">
              <a:extLst>
                <a:ext uri="{28A0092B-C50C-407E-A947-70E740481C1C}">
                  <a14:useLocalDpi xmlns:a14="http://schemas.microsoft.com/office/drawing/2010/main" val="0"/>
                </a:ext>
              </a:extLst>
            </a:blip>
            <a:srcRect l="2710" t="3841" r="2487" b="63622"/>
            <a:stretch>
              <a:fillRect/>
            </a:stretch>
          </p:blipFill>
          <p:spPr bwMode="auto">
            <a:xfrm>
              <a:off x="0" y="0"/>
              <a:ext cx="7518400" cy="199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8" name="Picture 4" descr="LBK FLU Map_Revised 07.2015.pdf">
              <a:extLst>
                <a:ext uri="{FF2B5EF4-FFF2-40B4-BE49-F238E27FC236}">
                  <a16:creationId xmlns:a16="http://schemas.microsoft.com/office/drawing/2014/main" id="{FB452321-3580-4C64-B568-BD9E987C4A88}"/>
                </a:ext>
              </a:extLst>
            </p:cNvPr>
            <p:cNvPicPr>
              <a:picLocks noChangeAspect="1"/>
            </p:cNvPicPr>
            <p:nvPr/>
          </p:nvPicPr>
          <p:blipFill>
            <a:blip r:embed="rId2">
              <a:extLst>
                <a:ext uri="{28A0092B-C50C-407E-A947-70E740481C1C}">
                  <a14:useLocalDpi xmlns:a14="http://schemas.microsoft.com/office/drawing/2010/main" val="0"/>
                </a:ext>
              </a:extLst>
            </a:blip>
            <a:srcRect l="2888" t="38629" r="2666" b="28972"/>
            <a:stretch>
              <a:fillRect/>
            </a:stretch>
          </p:blipFill>
          <p:spPr bwMode="auto">
            <a:xfrm>
              <a:off x="7259515" y="53456"/>
              <a:ext cx="8278400" cy="2194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7412" name="Picture 5" descr="LBK_Land_Use_comparison_chart.png">
            <a:extLst>
              <a:ext uri="{FF2B5EF4-FFF2-40B4-BE49-F238E27FC236}">
                <a16:creationId xmlns:a16="http://schemas.microsoft.com/office/drawing/2014/main" id="{502E64BF-D003-4C84-89A1-A2DA6035F3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3062" y="3016730"/>
            <a:ext cx="2928938" cy="3162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413" name="Group 6">
            <a:extLst>
              <a:ext uri="{FF2B5EF4-FFF2-40B4-BE49-F238E27FC236}">
                <a16:creationId xmlns:a16="http://schemas.microsoft.com/office/drawing/2014/main" id="{D8E71E69-A7DA-44B1-92D6-283F0C5A47B1}"/>
              </a:ext>
            </a:extLst>
          </p:cNvPr>
          <p:cNvGrpSpPr>
            <a:grpSpLocks/>
          </p:cNvGrpSpPr>
          <p:nvPr/>
        </p:nvGrpSpPr>
        <p:grpSpPr bwMode="auto">
          <a:xfrm>
            <a:off x="6096298" y="2979515"/>
            <a:ext cx="3047702" cy="3351338"/>
            <a:chOff x="0" y="0"/>
            <a:chExt cx="5417821" cy="5016501"/>
          </a:xfrm>
        </p:grpSpPr>
        <p:pic>
          <p:nvPicPr>
            <p:cNvPr id="17415" name="Picture 7" descr="LBK FLU Map_Revised 07.2015.pdf">
              <a:extLst>
                <a:ext uri="{FF2B5EF4-FFF2-40B4-BE49-F238E27FC236}">
                  <a16:creationId xmlns:a16="http://schemas.microsoft.com/office/drawing/2014/main" id="{C6D20DAF-54D8-49F3-8826-475C9C989DF7}"/>
                </a:ext>
              </a:extLst>
            </p:cNvPr>
            <p:cNvPicPr>
              <a:picLocks noChangeAspect="1"/>
            </p:cNvPicPr>
            <p:nvPr/>
          </p:nvPicPr>
          <p:blipFill>
            <a:blip r:embed="rId2">
              <a:extLst>
                <a:ext uri="{28A0092B-C50C-407E-A947-70E740481C1C}">
                  <a14:useLocalDpi xmlns:a14="http://schemas.microsoft.com/office/drawing/2010/main" val="0"/>
                </a:ext>
              </a:extLst>
            </a:blip>
            <a:srcRect l="47626" t="79279" r="30109" b="4372"/>
            <a:stretch>
              <a:fillRect/>
            </a:stretch>
          </p:blipFill>
          <p:spPr bwMode="auto">
            <a:xfrm>
              <a:off x="128995" y="2422252"/>
              <a:ext cx="4572184" cy="2594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6" name="Picture 8" descr="LBK FLU Map_Revised 07.2015.pdf">
              <a:extLst>
                <a:ext uri="{FF2B5EF4-FFF2-40B4-BE49-F238E27FC236}">
                  <a16:creationId xmlns:a16="http://schemas.microsoft.com/office/drawing/2014/main" id="{217133BC-C92A-454A-978B-39EEAE6C0596}"/>
                </a:ext>
              </a:extLst>
            </p:cNvPr>
            <p:cNvPicPr>
              <a:picLocks noChangeAspect="1"/>
            </p:cNvPicPr>
            <p:nvPr/>
          </p:nvPicPr>
          <p:blipFill>
            <a:blip r:embed="rId2">
              <a:extLst>
                <a:ext uri="{28A0092B-C50C-407E-A947-70E740481C1C}">
                  <a14:useLocalDpi xmlns:a14="http://schemas.microsoft.com/office/drawing/2010/main" val="0"/>
                </a:ext>
              </a:extLst>
            </a:blip>
            <a:srcRect l="21103" t="79459" r="52513" b="4372"/>
            <a:stretch>
              <a:fillRect/>
            </a:stretch>
          </p:blipFill>
          <p:spPr bwMode="auto">
            <a:xfrm>
              <a:off x="0" y="0"/>
              <a:ext cx="5417821" cy="2565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7414" name="Rectangle 9">
            <a:extLst>
              <a:ext uri="{FF2B5EF4-FFF2-40B4-BE49-F238E27FC236}">
                <a16:creationId xmlns:a16="http://schemas.microsoft.com/office/drawing/2014/main" id="{A3C18519-47F7-43FE-AA6B-A04CA4AF1FFF}"/>
              </a:ext>
            </a:extLst>
          </p:cNvPr>
          <p:cNvSpPr>
            <a:spLocks/>
          </p:cNvSpPr>
          <p:nvPr/>
        </p:nvSpPr>
        <p:spPr bwMode="auto">
          <a:xfrm>
            <a:off x="6298320" y="2714057"/>
            <a:ext cx="1936428" cy="2654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1350">
                <a:latin typeface="Futura Lt BT" charset="0"/>
                <a:ea typeface="Futura Lt BT" charset="0"/>
                <a:cs typeface="Futura Lt BT" charset="0"/>
                <a:sym typeface="Futura Lt BT" charset="0"/>
              </a:rPr>
              <a:t>Land Use Designations</a:t>
            </a:r>
          </a:p>
        </p:txBody>
      </p:sp>
    </p:spTree>
    <p:extLst>
      <p:ext uri="{BB962C8B-B14F-4D97-AF65-F5344CB8AC3E}">
        <p14:creationId xmlns:p14="http://schemas.microsoft.com/office/powerpoint/2010/main" val="355315865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95C99DE8-5B13-4E90-8F1F-3323407B3FB7}"/>
              </a:ext>
            </a:extLst>
          </p:cNvPr>
          <p:cNvSpPr>
            <a:spLocks/>
          </p:cNvSpPr>
          <p:nvPr/>
        </p:nvSpPr>
        <p:spPr bwMode="auto">
          <a:xfrm>
            <a:off x="1638300" y="1009453"/>
            <a:ext cx="7505700" cy="5303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marL="528638" indent="-134938"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dirty="0">
                <a:latin typeface="Futura Lt BT" charset="0"/>
                <a:ea typeface="Futura Lt BT" charset="0"/>
                <a:cs typeface="Futura Lt BT" charset="0"/>
                <a:sym typeface="Futura Lt BT" charset="0"/>
              </a:rPr>
              <a:t>ULI and UDS summary of context</a:t>
            </a:r>
          </a:p>
          <a:p>
            <a:pPr eaLnBrk="1"/>
            <a:endParaRPr lang="en-US" altLang="en-US" sz="1013" dirty="0">
              <a:latin typeface="Futura Lt BT" charset="0"/>
              <a:ea typeface="Futura Lt BT" charset="0"/>
              <a:cs typeface="Futura Lt BT" charset="0"/>
              <a:sym typeface="Futura Lt BT" charset="0"/>
            </a:endParaRPr>
          </a:p>
          <a:p>
            <a:pPr algn="l" eaLnBrk="1"/>
            <a:r>
              <a:rPr lang="en-US" altLang="en-US" sz="1125" dirty="0">
                <a:latin typeface="Futura Lt BT" charset="0"/>
                <a:ea typeface="Futura Lt BT" charset="0"/>
                <a:cs typeface="Futura Lt BT" charset="0"/>
                <a:sym typeface="Futura Lt BT" charset="0"/>
              </a:rPr>
              <a:t>1.	Longboat Key is </a:t>
            </a:r>
            <a:r>
              <a:rPr lang="en-US" altLang="en-US" sz="1125" dirty="0">
                <a:latin typeface="Futura" charset="0"/>
                <a:ea typeface="Futura" charset="0"/>
                <a:cs typeface="Futura" charset="0"/>
                <a:sym typeface="Futura" charset="0"/>
              </a:rPr>
              <a:t>a richly diverse coastal ecology that combines beach, bay, and estuary habitats</a:t>
            </a:r>
            <a:r>
              <a:rPr lang="en-US" altLang="en-US" sz="1125" dirty="0">
                <a:latin typeface="Futura Lt BT" charset="0"/>
                <a:ea typeface="Futura Lt BT" charset="0"/>
                <a:cs typeface="Futura Lt BT" charset="0"/>
                <a:sym typeface="Futura Lt BT" charset="0"/>
              </a:rPr>
              <a:t> along a narrow strip of land allowing almost all residents access to water and the natural beauty of the coastal habitat.  This character is threatened by sea level rise in the long-term (50 to 100 years) and by beach erosion and storms in the near term through the loss of developed property and economic activity.</a:t>
            </a:r>
          </a:p>
          <a:p>
            <a:pPr algn="l" eaLnBrk="1"/>
            <a:endParaRPr lang="en-US" altLang="en-US" sz="1125" dirty="0">
              <a:latin typeface="Futura Lt BT" charset="0"/>
              <a:ea typeface="Futura Lt BT" charset="0"/>
              <a:cs typeface="Futura Lt BT" charset="0"/>
              <a:sym typeface="Futura Lt BT" charset="0"/>
            </a:endParaRPr>
          </a:p>
          <a:p>
            <a:pPr algn="l" eaLnBrk="1"/>
            <a:r>
              <a:rPr lang="en-US" altLang="en-US" sz="1125" dirty="0">
                <a:latin typeface="Futura Lt BT" charset="0"/>
                <a:ea typeface="Futura Lt BT" charset="0"/>
                <a:cs typeface="Futura Lt BT" charset="0"/>
                <a:sym typeface="Futura Lt BT" charset="0"/>
              </a:rPr>
              <a:t>2.	Longboat Key is a </a:t>
            </a:r>
            <a:r>
              <a:rPr lang="en-US" altLang="en-US" sz="1125" dirty="0">
                <a:latin typeface="Futura" charset="0"/>
                <a:ea typeface="Futura" charset="0"/>
                <a:cs typeface="Futura" charset="0"/>
                <a:sym typeface="Futura" charset="0"/>
              </a:rPr>
              <a:t>internationally recognized retirement destination</a:t>
            </a:r>
            <a:r>
              <a:rPr lang="en-US" altLang="en-US" sz="1125" dirty="0">
                <a:latin typeface="Futura Lt BT" charset="0"/>
                <a:ea typeface="Futura Lt BT" charset="0"/>
                <a:cs typeface="Futura Lt BT" charset="0"/>
                <a:sym typeface="Futura Lt BT" charset="0"/>
              </a:rPr>
              <a:t> offering an overall community composed of a collection of traditional residential neighborhoods, planned developments, compact housing, and condominiums with separate social networks. Particular areas are ready for redevelopment due to aging building stock, contemporary cultural expectations, increasingly stringent building code requirements, market demands for housing amenities, and market opportunities for commerce diversity.</a:t>
            </a:r>
          </a:p>
          <a:p>
            <a:pPr algn="l" eaLnBrk="1"/>
            <a:endParaRPr lang="en-US" altLang="en-US" sz="1125" dirty="0">
              <a:latin typeface="Futura Lt BT" charset="0"/>
              <a:ea typeface="Futura Lt BT" charset="0"/>
              <a:cs typeface="Futura Lt BT" charset="0"/>
              <a:sym typeface="Futura Lt BT" charset="0"/>
            </a:endParaRPr>
          </a:p>
          <a:p>
            <a:pPr algn="l" eaLnBrk="1"/>
            <a:r>
              <a:rPr lang="en-US" altLang="en-US" sz="1125" dirty="0">
                <a:latin typeface="Futura Lt BT" charset="0"/>
                <a:ea typeface="Futura Lt BT" charset="0"/>
                <a:cs typeface="Futura Lt BT" charset="0"/>
                <a:sym typeface="Futura Lt BT" charset="0"/>
              </a:rPr>
              <a:t>3.	Longboat Key is a </a:t>
            </a:r>
            <a:r>
              <a:rPr lang="en-US" altLang="en-US" sz="1125" dirty="0">
                <a:latin typeface="Futura" charset="0"/>
                <a:ea typeface="Futura" charset="0"/>
                <a:cs typeface="Futura" charset="0"/>
                <a:sym typeface="Futura" charset="0"/>
              </a:rPr>
              <a:t>tourist destination with a diverse collection of luxury resorts, time-share condominiums, and affordable hotels</a:t>
            </a:r>
            <a:r>
              <a:rPr lang="en-US" altLang="en-US" sz="1125" dirty="0">
                <a:latin typeface="Futura Lt BT" charset="0"/>
                <a:ea typeface="Futura Lt BT" charset="0"/>
                <a:cs typeface="Futura Lt BT" charset="0"/>
                <a:sym typeface="Futura Lt BT" charset="0"/>
              </a:rPr>
              <a:t>. Some redevelopment of tourist infrastructure is needed and should be considered with regard to density, market demands, building form, existing investment, longevity, and environmental forces.</a:t>
            </a:r>
          </a:p>
          <a:p>
            <a:pPr algn="l" eaLnBrk="1"/>
            <a:endParaRPr lang="en-US" altLang="en-US" sz="1125" dirty="0">
              <a:latin typeface="Futura Lt BT" charset="0"/>
              <a:ea typeface="Futura Lt BT" charset="0"/>
              <a:cs typeface="Futura Lt BT" charset="0"/>
              <a:sym typeface="Futura Lt BT" charset="0"/>
            </a:endParaRPr>
          </a:p>
          <a:p>
            <a:pPr algn="l" eaLnBrk="1"/>
            <a:r>
              <a:rPr lang="en-US" altLang="en-US" sz="1125" dirty="0">
                <a:latin typeface="Futura Lt BT" charset="0"/>
                <a:ea typeface="Futura Lt BT" charset="0"/>
                <a:cs typeface="Futura Lt BT" charset="0"/>
                <a:sym typeface="Futura Lt BT" charset="0"/>
              </a:rPr>
              <a:t>4.	Longboat Key has a </a:t>
            </a:r>
            <a:r>
              <a:rPr lang="en-US" altLang="en-US" sz="1125" dirty="0">
                <a:latin typeface="Futura" charset="0"/>
                <a:ea typeface="Futura" charset="0"/>
                <a:cs typeface="Futura" charset="0"/>
                <a:sym typeface="Futura" charset="0"/>
              </a:rPr>
              <a:t>rich heritage as a tennis and golf resort community with other recreational activities on the rise including cycling, boating, kayaking, and nature hiking</a:t>
            </a:r>
            <a:r>
              <a:rPr lang="en-US" altLang="en-US" sz="1125" dirty="0">
                <a:latin typeface="Futura Lt BT" charset="0"/>
                <a:ea typeface="Futura Lt BT" charset="0"/>
                <a:cs typeface="Futura Lt BT" charset="0"/>
                <a:sym typeface="Futura Lt BT" charset="0"/>
              </a:rPr>
              <a:t>. These types of fitness oriented recreation activities are generally expanding culturally and should guide planning decisions and community design toward enhancing the quality of these experiences.</a:t>
            </a:r>
          </a:p>
          <a:p>
            <a:pPr algn="l" eaLnBrk="1"/>
            <a:r>
              <a:rPr lang="en-US" altLang="en-US" sz="1125" dirty="0">
                <a:latin typeface="Futura Lt BT" charset="0"/>
                <a:ea typeface="Futura Lt BT" charset="0"/>
                <a:cs typeface="Futura Lt BT" charset="0"/>
                <a:sym typeface="Futura Lt BT" charset="0"/>
              </a:rPr>
              <a:t> </a:t>
            </a:r>
          </a:p>
          <a:p>
            <a:pPr algn="l" eaLnBrk="1"/>
            <a:r>
              <a:rPr lang="en-US" altLang="en-US" sz="1125" dirty="0">
                <a:latin typeface="Futura Lt BT" charset="0"/>
                <a:ea typeface="Futura Lt BT" charset="0"/>
                <a:cs typeface="Futura Lt BT" charset="0"/>
                <a:sym typeface="Futura Lt BT" charset="0"/>
              </a:rPr>
              <a:t>5.	Longboat Key </a:t>
            </a:r>
            <a:r>
              <a:rPr lang="en-US" altLang="en-US" sz="1125" dirty="0">
                <a:latin typeface="Futura" charset="0"/>
                <a:ea typeface="Futura" charset="0"/>
                <a:cs typeface="Futura" charset="0"/>
                <a:sym typeface="Futura" charset="0"/>
              </a:rPr>
              <a:t>is dynamic in terms of both the coastal geography and the native resident population subsequently requiring appropriate policies with overlapping planning trajectories – 5, 10, 25, 50, and 100 year horizons</a:t>
            </a:r>
            <a:r>
              <a:rPr lang="en-US" altLang="en-US" sz="1125" dirty="0">
                <a:latin typeface="Futura Lt BT" charset="0"/>
                <a:ea typeface="Futura Lt BT" charset="0"/>
                <a:cs typeface="Futura Lt BT" charset="0"/>
                <a:sym typeface="Futura Lt BT" charset="0"/>
              </a:rPr>
              <a:t> – coupled with an adaptive management structure to make necessary realignments on an appropriate schedule.</a:t>
            </a:r>
          </a:p>
        </p:txBody>
      </p:sp>
    </p:spTree>
    <p:extLst>
      <p:ext uri="{BB962C8B-B14F-4D97-AF65-F5344CB8AC3E}">
        <p14:creationId xmlns:p14="http://schemas.microsoft.com/office/powerpoint/2010/main" val="340400629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05D725D7-E931-48AD-9F25-B345A180E4E3}"/>
              </a:ext>
            </a:extLst>
          </p:cNvPr>
          <p:cNvSpPr>
            <a:spLocks/>
          </p:cNvSpPr>
          <p:nvPr/>
        </p:nvSpPr>
        <p:spPr bwMode="auto">
          <a:xfrm>
            <a:off x="1784818" y="1452944"/>
            <a:ext cx="6986588" cy="476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dirty="0">
                <a:latin typeface="Futura Lt BT" charset="0"/>
                <a:ea typeface="Futura Lt BT" charset="0"/>
                <a:cs typeface="Futura Lt BT" charset="0"/>
                <a:sym typeface="Futura Lt BT" charset="0"/>
              </a:rPr>
              <a:t>Diagnostic Elements</a:t>
            </a:r>
            <a:endParaRPr lang="en-US" altLang="en-US" sz="1350" dirty="0">
              <a:latin typeface="Futura Lt BT" charset="0"/>
              <a:ea typeface="Futura Lt BT" charset="0"/>
              <a:cs typeface="Futura Lt BT" charset="0"/>
              <a:sym typeface="Futura Lt BT" charset="0"/>
            </a:endParaRPr>
          </a:p>
          <a:p>
            <a:pPr eaLnBrk="1"/>
            <a:endParaRPr lang="en-US" altLang="en-US" sz="1013" dirty="0">
              <a:latin typeface="Futura Lt BT" charset="0"/>
              <a:ea typeface="Futura Lt BT" charset="0"/>
              <a:cs typeface="Futura Lt BT" charset="0"/>
              <a:sym typeface="Futura Lt BT" charset="0"/>
            </a:endParaRPr>
          </a:p>
          <a:p>
            <a:pPr eaLnBrk="1"/>
            <a:r>
              <a:rPr lang="en-US" altLang="en-US" sz="1013" dirty="0">
                <a:latin typeface="Futura Lt BT" charset="0"/>
                <a:ea typeface="Futura Lt BT" charset="0"/>
                <a:cs typeface="Futura Lt BT" charset="0"/>
                <a:sym typeface="Futura Lt BT" charset="0"/>
              </a:rPr>
              <a:t>Strengths</a:t>
            </a:r>
            <a:endParaRPr lang="en-US" altLang="en-US" sz="1350"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a:p>
            <a:pPr eaLnBrk="1"/>
            <a:r>
              <a:rPr lang="en-US" altLang="en-US" sz="1688" dirty="0">
                <a:latin typeface="Futura Lt BT" charset="0"/>
                <a:ea typeface="Futura Lt BT" charset="0"/>
                <a:cs typeface="Futura Lt BT" charset="0"/>
                <a:sym typeface="Futura Lt BT" charset="0"/>
              </a:rPr>
              <a:t>Environmental Assets: preserved ecotones - beach/dune/ocean - mangrove/marsh/bay</a:t>
            </a:r>
          </a:p>
          <a:p>
            <a:pPr eaLnBrk="1"/>
            <a:endParaRPr lang="en-US" altLang="en-US" sz="1688" dirty="0">
              <a:latin typeface="Futura Lt BT" charset="0"/>
              <a:ea typeface="Futura Lt BT" charset="0"/>
              <a:cs typeface="Futura Lt BT" charset="0"/>
              <a:sym typeface="Futura Lt BT" charset="0"/>
            </a:endParaRPr>
          </a:p>
          <a:p>
            <a:pPr eaLnBrk="1"/>
            <a:r>
              <a:rPr lang="en-US" altLang="en-US" sz="1688" dirty="0">
                <a:latin typeface="Futura Lt BT" charset="0"/>
                <a:ea typeface="Futura Lt BT" charset="0"/>
                <a:cs typeface="Futura Lt BT" charset="0"/>
                <a:sym typeface="Futura Lt BT" charset="0"/>
              </a:rPr>
              <a:t>Development: existing compact living / well-established neighborhoods / sports infrastructure (parks, boating, golf, tennis, kayaking) / historic community / established commercial districts/</a:t>
            </a:r>
            <a:r>
              <a:rPr lang="en-US" altLang="en-US" sz="1350" dirty="0">
                <a:latin typeface="Futura Lt BT" charset="0"/>
                <a:ea typeface="Futura Lt BT" charset="0"/>
                <a:cs typeface="Futura Lt BT" charset="0"/>
                <a:sym typeface="Futura Lt BT" charset="0"/>
              </a:rPr>
              <a:t> </a:t>
            </a:r>
          </a:p>
          <a:p>
            <a:pPr eaLnBrk="1"/>
            <a:endParaRPr lang="en-US" altLang="en-US" sz="1350"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a:p>
            <a:pPr eaLnBrk="1"/>
            <a:r>
              <a:rPr lang="en-US" altLang="en-US" sz="1013" dirty="0">
                <a:latin typeface="Futura Lt BT" charset="0"/>
                <a:ea typeface="Futura Lt BT" charset="0"/>
                <a:cs typeface="Futura Lt BT" charset="0"/>
                <a:sym typeface="Futura Lt BT" charset="0"/>
              </a:rPr>
              <a:t>Weaknesses</a:t>
            </a:r>
            <a:endParaRPr lang="en-US" altLang="en-US" sz="1350"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a:p>
            <a:pPr eaLnBrk="1"/>
            <a:r>
              <a:rPr lang="en-US" altLang="en-US" sz="1688" dirty="0">
                <a:latin typeface="Futura Lt BT" charset="0"/>
                <a:ea typeface="Futura Lt BT" charset="0"/>
                <a:cs typeface="Futura Lt BT" charset="0"/>
                <a:sym typeface="Futura Lt BT" charset="0"/>
              </a:rPr>
              <a:t>Infrastructure: mobility/utilities/beach erosion</a:t>
            </a:r>
          </a:p>
          <a:p>
            <a:pPr eaLnBrk="1"/>
            <a:endParaRPr lang="en-US" altLang="en-US" sz="1688" dirty="0">
              <a:latin typeface="Futura Lt BT" charset="0"/>
              <a:ea typeface="Futura Lt BT" charset="0"/>
              <a:cs typeface="Futura Lt BT" charset="0"/>
              <a:sym typeface="Futura Lt BT" charset="0"/>
            </a:endParaRPr>
          </a:p>
          <a:p>
            <a:pPr eaLnBrk="1"/>
            <a:r>
              <a:rPr lang="en-US" altLang="en-US" sz="1688" dirty="0">
                <a:latin typeface="Futura Lt BT" charset="0"/>
                <a:ea typeface="Futura Lt BT" charset="0"/>
                <a:cs typeface="Futura Lt BT" charset="0"/>
                <a:sym typeface="Futura Lt BT" charset="0"/>
              </a:rPr>
              <a:t>Identity: ambiguous</a:t>
            </a:r>
          </a:p>
          <a:p>
            <a:pPr eaLnBrk="1"/>
            <a:endParaRPr lang="en-US" altLang="en-US" sz="2025"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p:txBody>
      </p:sp>
    </p:spTree>
    <p:extLst>
      <p:ext uri="{BB962C8B-B14F-4D97-AF65-F5344CB8AC3E}">
        <p14:creationId xmlns:p14="http://schemas.microsoft.com/office/powerpoint/2010/main" val="181060438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011F9064-2650-47A9-89BD-D8E13248C8EB}"/>
              </a:ext>
            </a:extLst>
          </p:cNvPr>
          <p:cNvSpPr>
            <a:spLocks/>
          </p:cNvSpPr>
          <p:nvPr/>
        </p:nvSpPr>
        <p:spPr bwMode="auto">
          <a:xfrm>
            <a:off x="1839410" y="1334790"/>
            <a:ext cx="6986588" cy="4715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dirty="0">
                <a:latin typeface="Futura Lt BT" charset="0"/>
                <a:ea typeface="Futura Lt BT" charset="0"/>
                <a:cs typeface="Futura Lt BT" charset="0"/>
                <a:sym typeface="Futura Lt BT" charset="0"/>
              </a:rPr>
              <a:t>Diagnostic Elements</a:t>
            </a:r>
            <a:endParaRPr lang="en-US" altLang="en-US" sz="1350" dirty="0">
              <a:latin typeface="Futura Lt BT" charset="0"/>
              <a:ea typeface="Futura Lt BT" charset="0"/>
              <a:cs typeface="Futura Lt BT" charset="0"/>
              <a:sym typeface="Futura Lt BT" charset="0"/>
            </a:endParaRPr>
          </a:p>
          <a:p>
            <a:pPr eaLnBrk="1"/>
            <a:endParaRPr lang="en-US" altLang="en-US" sz="1013" dirty="0">
              <a:latin typeface="Futura Lt BT" charset="0"/>
              <a:ea typeface="Futura Lt BT" charset="0"/>
              <a:cs typeface="Futura Lt BT" charset="0"/>
              <a:sym typeface="Futura Lt BT" charset="0"/>
            </a:endParaRPr>
          </a:p>
          <a:p>
            <a:pPr eaLnBrk="1"/>
            <a:r>
              <a:rPr lang="en-US" altLang="en-US" sz="1013" dirty="0">
                <a:latin typeface="Futura Lt BT" charset="0"/>
                <a:ea typeface="Futura Lt BT" charset="0"/>
                <a:cs typeface="Futura Lt BT" charset="0"/>
                <a:sym typeface="Futura Lt BT" charset="0"/>
              </a:rPr>
              <a:t>Opportunities</a:t>
            </a:r>
            <a:endParaRPr lang="en-US" altLang="en-US" sz="1350"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a:p>
            <a:pPr eaLnBrk="1"/>
            <a:r>
              <a:rPr lang="en-US" altLang="en-US" sz="1688" dirty="0">
                <a:latin typeface="Futura Lt BT" charset="0"/>
                <a:ea typeface="Futura Lt BT" charset="0"/>
                <a:cs typeface="Futura Lt BT" charset="0"/>
                <a:sym typeface="Futura Lt BT" charset="0"/>
              </a:rPr>
              <a:t>Consensus on the need for planning changes - revise land use code</a:t>
            </a:r>
          </a:p>
          <a:p>
            <a:pPr eaLnBrk="1"/>
            <a:r>
              <a:rPr lang="en-US" altLang="en-US" sz="1688" dirty="0">
                <a:latin typeface="Futura Lt BT" charset="0"/>
                <a:ea typeface="Futura Lt BT" charset="0"/>
                <a:cs typeface="Futura Lt BT" charset="0"/>
                <a:sym typeface="Futura Lt BT" charset="0"/>
              </a:rPr>
              <a:t>strategic response to environmental threats</a:t>
            </a:r>
          </a:p>
          <a:p>
            <a:pPr eaLnBrk="1"/>
            <a:r>
              <a:rPr lang="en-US" altLang="en-US" sz="1688" dirty="0">
                <a:latin typeface="Futura Lt BT" charset="0"/>
                <a:ea typeface="Futura Lt BT" charset="0"/>
                <a:cs typeface="Futura Lt BT" charset="0"/>
                <a:sym typeface="Futura Lt BT" charset="0"/>
              </a:rPr>
              <a:t>Steering development toward community goals</a:t>
            </a:r>
          </a:p>
          <a:p>
            <a:pPr eaLnBrk="1"/>
            <a:r>
              <a:rPr lang="en-US" altLang="en-US" sz="1688" dirty="0">
                <a:latin typeface="Futura Lt BT" charset="0"/>
                <a:ea typeface="Futura Lt BT" charset="0"/>
                <a:cs typeface="Futura Lt BT" charset="0"/>
                <a:sym typeface="Futura Lt BT" charset="0"/>
              </a:rPr>
              <a:t>Developing identities/places within the Key </a:t>
            </a:r>
          </a:p>
          <a:p>
            <a:pPr eaLnBrk="1"/>
            <a:endParaRPr lang="en-US" altLang="en-US" sz="1350"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a:p>
            <a:pPr eaLnBrk="1"/>
            <a:r>
              <a:rPr lang="en-US" altLang="en-US" sz="1013" dirty="0">
                <a:latin typeface="Futura Lt BT" charset="0"/>
                <a:ea typeface="Futura Lt BT" charset="0"/>
                <a:cs typeface="Futura Lt BT" charset="0"/>
                <a:sym typeface="Futura Lt BT" charset="0"/>
              </a:rPr>
              <a:t>Weaknesses</a:t>
            </a:r>
            <a:endParaRPr lang="en-US" altLang="en-US" sz="1350"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a:p>
            <a:pPr eaLnBrk="1"/>
            <a:r>
              <a:rPr lang="en-US" altLang="en-US" sz="1688" dirty="0">
                <a:latin typeface="Futura Lt BT" charset="0"/>
                <a:ea typeface="Futura Lt BT" charset="0"/>
                <a:cs typeface="Futura Lt BT" charset="0"/>
                <a:sym typeface="Futura Lt BT" charset="0"/>
              </a:rPr>
              <a:t>Infrastructure: mobility/utilities</a:t>
            </a:r>
          </a:p>
          <a:p>
            <a:pPr eaLnBrk="1"/>
            <a:endParaRPr lang="en-US" altLang="en-US" sz="1688" dirty="0">
              <a:latin typeface="Futura Lt BT" charset="0"/>
              <a:ea typeface="Futura Lt BT" charset="0"/>
              <a:cs typeface="Futura Lt BT" charset="0"/>
              <a:sym typeface="Futura Lt BT" charset="0"/>
            </a:endParaRPr>
          </a:p>
          <a:p>
            <a:pPr eaLnBrk="1"/>
            <a:r>
              <a:rPr lang="en-US" altLang="en-US" sz="1688" dirty="0">
                <a:latin typeface="Futura Lt BT" charset="0"/>
                <a:ea typeface="Futura Lt BT" charset="0"/>
                <a:cs typeface="Futura Lt BT" charset="0"/>
                <a:sym typeface="Futura Lt BT" charset="0"/>
              </a:rPr>
              <a:t>Identity - ambiguous</a:t>
            </a:r>
          </a:p>
          <a:p>
            <a:pPr eaLnBrk="1"/>
            <a:endParaRPr lang="en-US" altLang="en-US" sz="2025"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p:txBody>
      </p:sp>
    </p:spTree>
    <p:extLst>
      <p:ext uri="{BB962C8B-B14F-4D97-AF65-F5344CB8AC3E}">
        <p14:creationId xmlns:p14="http://schemas.microsoft.com/office/powerpoint/2010/main" val="95407975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E064B627-E86C-49FC-81B5-FADBB9FE877D}"/>
              </a:ext>
            </a:extLst>
          </p:cNvPr>
          <p:cNvSpPr>
            <a:spLocks/>
          </p:cNvSpPr>
          <p:nvPr/>
        </p:nvSpPr>
        <p:spPr bwMode="auto">
          <a:xfrm>
            <a:off x="1826523" y="1230201"/>
            <a:ext cx="7036594" cy="5027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dirty="0">
                <a:latin typeface="Futura Lt BT" charset="0"/>
                <a:ea typeface="Futura Lt BT" charset="0"/>
                <a:cs typeface="Futura Lt BT" charset="0"/>
                <a:sym typeface="Futura Lt BT" charset="0"/>
              </a:rPr>
              <a:t>Diagnostic Elements</a:t>
            </a:r>
            <a:endParaRPr lang="en-US" altLang="en-US" sz="1350" dirty="0">
              <a:latin typeface="Futura Lt BT" charset="0"/>
              <a:ea typeface="Futura Lt BT" charset="0"/>
              <a:cs typeface="Futura Lt BT" charset="0"/>
              <a:sym typeface="Futura Lt BT" charset="0"/>
            </a:endParaRPr>
          </a:p>
          <a:p>
            <a:pPr eaLnBrk="1"/>
            <a:endParaRPr lang="en-US" altLang="en-US" sz="1013" dirty="0">
              <a:latin typeface="Futura Lt BT" charset="0"/>
              <a:ea typeface="Futura Lt BT" charset="0"/>
              <a:cs typeface="Futura Lt BT" charset="0"/>
              <a:sym typeface="Futura Lt BT" charset="0"/>
            </a:endParaRPr>
          </a:p>
          <a:p>
            <a:pPr eaLnBrk="1"/>
            <a:r>
              <a:rPr lang="en-US" altLang="en-US" sz="1013" dirty="0">
                <a:latin typeface="Futura Lt BT" charset="0"/>
                <a:ea typeface="Futura Lt BT" charset="0"/>
                <a:cs typeface="Futura Lt BT" charset="0"/>
                <a:sym typeface="Futura Lt BT" charset="0"/>
              </a:rPr>
              <a:t>Opportunities</a:t>
            </a:r>
            <a:endParaRPr lang="en-US" altLang="en-US" sz="1350"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a:p>
            <a:pPr eaLnBrk="1"/>
            <a:r>
              <a:rPr lang="en-US" altLang="en-US" sz="1688" dirty="0">
                <a:latin typeface="Futura Lt BT" charset="0"/>
                <a:ea typeface="Futura Lt BT" charset="0"/>
                <a:cs typeface="Futura Lt BT" charset="0"/>
                <a:sym typeface="Futura Lt BT" charset="0"/>
              </a:rPr>
              <a:t>Consensus on the need for planning changes - revise land use code</a:t>
            </a:r>
          </a:p>
          <a:p>
            <a:pPr eaLnBrk="1"/>
            <a:r>
              <a:rPr lang="en-US" altLang="en-US" sz="1688" dirty="0">
                <a:latin typeface="Futura Lt BT" charset="0"/>
                <a:ea typeface="Futura Lt BT" charset="0"/>
                <a:cs typeface="Futura Lt BT" charset="0"/>
                <a:sym typeface="Futura Lt BT" charset="0"/>
              </a:rPr>
              <a:t>strategic response to environmental threats</a:t>
            </a:r>
          </a:p>
          <a:p>
            <a:pPr eaLnBrk="1"/>
            <a:r>
              <a:rPr lang="en-US" altLang="en-US" sz="1688" dirty="0">
                <a:latin typeface="Futura Lt BT" charset="0"/>
                <a:ea typeface="Futura Lt BT" charset="0"/>
                <a:cs typeface="Futura Lt BT" charset="0"/>
                <a:sym typeface="Futura Lt BT" charset="0"/>
              </a:rPr>
              <a:t>Steering development toward community goals</a:t>
            </a:r>
          </a:p>
          <a:p>
            <a:pPr eaLnBrk="1"/>
            <a:r>
              <a:rPr lang="en-US" altLang="en-US" sz="1688" dirty="0">
                <a:latin typeface="Futura Lt BT" charset="0"/>
                <a:ea typeface="Futura Lt BT" charset="0"/>
                <a:cs typeface="Futura Lt BT" charset="0"/>
                <a:sym typeface="Futura Lt BT" charset="0"/>
              </a:rPr>
              <a:t>Developing identities/places within the Key</a:t>
            </a:r>
          </a:p>
          <a:p>
            <a:pPr eaLnBrk="1"/>
            <a:endParaRPr lang="en-US" altLang="en-US" sz="1350"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a:p>
            <a:pPr eaLnBrk="1"/>
            <a:r>
              <a:rPr lang="en-US" altLang="en-US" sz="1013" dirty="0">
                <a:latin typeface="Futura Lt BT" charset="0"/>
                <a:ea typeface="Futura Lt BT" charset="0"/>
                <a:cs typeface="Futura Lt BT" charset="0"/>
                <a:sym typeface="Futura Lt BT" charset="0"/>
              </a:rPr>
              <a:t>Threats</a:t>
            </a:r>
            <a:endParaRPr lang="en-US" altLang="en-US" sz="1350" dirty="0">
              <a:latin typeface="Futura Lt BT" charset="0"/>
              <a:ea typeface="Futura Lt BT" charset="0"/>
              <a:cs typeface="Futura Lt BT" charset="0"/>
              <a:sym typeface="Futura Lt BT" charset="0"/>
            </a:endParaRPr>
          </a:p>
          <a:p>
            <a:pPr eaLnBrk="1"/>
            <a:endParaRPr lang="en-US" altLang="en-US" sz="1350" dirty="0">
              <a:latin typeface="Futura Lt BT" charset="0"/>
              <a:ea typeface="Futura Lt BT" charset="0"/>
              <a:cs typeface="Futura Lt BT" charset="0"/>
              <a:sym typeface="Futura Lt BT" charset="0"/>
            </a:endParaRPr>
          </a:p>
          <a:p>
            <a:pPr eaLnBrk="1"/>
            <a:r>
              <a:rPr lang="en-US" altLang="en-US" sz="1688" dirty="0">
                <a:latin typeface="Futura Lt BT" charset="0"/>
                <a:ea typeface="Futura Lt BT" charset="0"/>
                <a:cs typeface="Futura Lt BT" charset="0"/>
                <a:sym typeface="Futura Lt BT" charset="0"/>
              </a:rPr>
              <a:t>Risk Factors - ecological: hurricane and storm surge / erosion / sea level rise</a:t>
            </a:r>
          </a:p>
          <a:p>
            <a:pPr eaLnBrk="1"/>
            <a:endParaRPr lang="en-US" altLang="en-US" sz="1688" dirty="0">
              <a:latin typeface="Futura Lt BT" charset="0"/>
              <a:ea typeface="Futura Lt BT" charset="0"/>
              <a:cs typeface="Futura Lt BT" charset="0"/>
              <a:sym typeface="Futura Lt BT" charset="0"/>
            </a:endParaRPr>
          </a:p>
          <a:p>
            <a:pPr eaLnBrk="1"/>
            <a:r>
              <a:rPr lang="en-US" altLang="en-US" sz="1688" dirty="0">
                <a:latin typeface="Futura Lt BT" charset="0"/>
                <a:ea typeface="Futura Lt BT" charset="0"/>
                <a:cs typeface="Futura Lt BT" charset="0"/>
                <a:sym typeface="Futura Lt BT" charset="0"/>
              </a:rPr>
              <a:t>Obsolescence - early tourist developments / connectivity / civic elements / planning ordinances</a:t>
            </a:r>
          </a:p>
          <a:p>
            <a:pPr eaLnBrk="1"/>
            <a:endParaRPr lang="en-US" altLang="en-US" sz="1350" dirty="0">
              <a:latin typeface="Futura Lt BT" charset="0"/>
              <a:ea typeface="Futura Lt BT" charset="0"/>
              <a:cs typeface="Futura Lt BT" charset="0"/>
              <a:sym typeface="Futura Lt BT" charset="0"/>
            </a:endParaRPr>
          </a:p>
          <a:p>
            <a:pPr eaLnBrk="1"/>
            <a:endParaRPr lang="en-US" altLang="en-US" sz="2025" dirty="0">
              <a:latin typeface="Futura Lt BT" charset="0"/>
              <a:ea typeface="Futura Lt BT" charset="0"/>
              <a:cs typeface="Futura Lt BT" charset="0"/>
              <a:sym typeface="Futura Lt BT" charset="0"/>
            </a:endParaRPr>
          </a:p>
        </p:txBody>
      </p:sp>
    </p:spTree>
    <p:extLst>
      <p:ext uri="{BB962C8B-B14F-4D97-AF65-F5344CB8AC3E}">
        <p14:creationId xmlns:p14="http://schemas.microsoft.com/office/powerpoint/2010/main" val="132914446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Locations of Opportunity map_1.jpg">
            <a:extLst>
              <a:ext uri="{FF2B5EF4-FFF2-40B4-BE49-F238E27FC236}">
                <a16:creationId xmlns:a16="http://schemas.microsoft.com/office/drawing/2014/main" id="{5E4B9BB3-8D5F-4456-9DA4-6D634B925F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6788" y="4043362"/>
            <a:ext cx="7556142" cy="1443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Rectangle 2">
            <a:extLst>
              <a:ext uri="{FF2B5EF4-FFF2-40B4-BE49-F238E27FC236}">
                <a16:creationId xmlns:a16="http://schemas.microsoft.com/office/drawing/2014/main" id="{88C380C1-BA69-460B-8229-57FB3F210F44}"/>
              </a:ext>
            </a:extLst>
          </p:cNvPr>
          <p:cNvSpPr>
            <a:spLocks/>
          </p:cNvSpPr>
          <p:nvPr/>
        </p:nvSpPr>
        <p:spPr bwMode="auto">
          <a:xfrm>
            <a:off x="1596788" y="1371600"/>
            <a:ext cx="4490113"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dirty="0">
                <a:latin typeface="Futura Lt BT" charset="0"/>
                <a:ea typeface="Futura Lt BT" charset="0"/>
                <a:cs typeface="Futura Lt BT" charset="0"/>
                <a:sym typeface="Futura Lt BT" charset="0"/>
              </a:rPr>
              <a:t>Locations of Opportunity</a:t>
            </a:r>
            <a:endParaRPr lang="en-US" altLang="en-US" sz="2025" dirty="0">
              <a:latin typeface="Futura Lt BT" charset="0"/>
              <a:ea typeface="Futura Lt BT" charset="0"/>
              <a:cs typeface="Futura Lt BT" charset="0"/>
              <a:sym typeface="Futura Lt BT" charset="0"/>
            </a:endParaRPr>
          </a:p>
        </p:txBody>
      </p:sp>
      <p:sp>
        <p:nvSpPr>
          <p:cNvPr id="22532" name="Rectangle 3">
            <a:extLst>
              <a:ext uri="{FF2B5EF4-FFF2-40B4-BE49-F238E27FC236}">
                <a16:creationId xmlns:a16="http://schemas.microsoft.com/office/drawing/2014/main" id="{38D084E2-03A4-4A8B-AB2F-F21AEF43A857}"/>
              </a:ext>
            </a:extLst>
          </p:cNvPr>
          <p:cNvSpPr>
            <a:spLocks/>
          </p:cNvSpPr>
          <p:nvPr/>
        </p:nvSpPr>
        <p:spPr bwMode="auto">
          <a:xfrm>
            <a:off x="6229350" y="1526725"/>
            <a:ext cx="2492670" cy="2489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lnSpc>
                <a:spcPct val="120000"/>
              </a:lnSpc>
            </a:pPr>
            <a:r>
              <a:rPr lang="en-US" altLang="en-US" sz="1013">
                <a:latin typeface="Helvetica Neue" charset="0"/>
                <a:ea typeface="Helvetica Neue" charset="0"/>
                <a:cs typeface="Helvetica Neue" charset="0"/>
                <a:sym typeface="Helvetica Neue" charset="0"/>
              </a:rPr>
              <a:t>1. Gulf of Mexico Drive</a:t>
            </a:r>
          </a:p>
          <a:p>
            <a:pPr algn="l" eaLnBrk="1">
              <a:lnSpc>
                <a:spcPct val="120000"/>
              </a:lnSpc>
            </a:pPr>
            <a:r>
              <a:rPr lang="en-US" altLang="en-US" sz="1013">
                <a:latin typeface="Helvetica Neue" charset="0"/>
                <a:ea typeface="Helvetica Neue" charset="0"/>
                <a:cs typeface="Helvetica Neue" charset="0"/>
                <a:sym typeface="Helvetica Neue" charset="0"/>
              </a:rPr>
              <a:t>2. Longbeach Village</a:t>
            </a:r>
          </a:p>
          <a:p>
            <a:pPr algn="l" eaLnBrk="1">
              <a:lnSpc>
                <a:spcPct val="120000"/>
              </a:lnSpc>
            </a:pPr>
            <a:r>
              <a:rPr lang="en-US" altLang="en-US" sz="1013">
                <a:latin typeface="Helvetica Neue" charset="0"/>
                <a:ea typeface="Helvetica Neue" charset="0"/>
                <a:cs typeface="Helvetica Neue" charset="0"/>
                <a:sym typeface="Helvetica Neue" charset="0"/>
              </a:rPr>
              <a:t>3. Whitney Plaza and Ringling Arts Center</a:t>
            </a:r>
          </a:p>
          <a:p>
            <a:pPr algn="l" eaLnBrk="1">
              <a:lnSpc>
                <a:spcPct val="120000"/>
              </a:lnSpc>
            </a:pPr>
            <a:r>
              <a:rPr lang="en-US" altLang="en-US" sz="1013">
                <a:latin typeface="Helvetica Neue" charset="0"/>
                <a:ea typeface="Helvetica Neue" charset="0"/>
                <a:cs typeface="Helvetica Neue" charset="0"/>
                <a:sym typeface="Helvetica Neue" charset="0"/>
              </a:rPr>
              <a:t>4. Harry’s and St. Jude Street</a:t>
            </a:r>
          </a:p>
          <a:p>
            <a:pPr algn="l" eaLnBrk="1">
              <a:lnSpc>
                <a:spcPct val="120000"/>
              </a:lnSpc>
            </a:pPr>
            <a:r>
              <a:rPr lang="en-US" altLang="en-US" sz="1013">
                <a:latin typeface="Helvetica Neue" charset="0"/>
                <a:ea typeface="Helvetica Neue" charset="0"/>
                <a:cs typeface="Helvetica Neue" charset="0"/>
                <a:sym typeface="Helvetica Neue" charset="0"/>
              </a:rPr>
              <a:t>5. Centre Shops and Durante Park</a:t>
            </a:r>
          </a:p>
          <a:p>
            <a:pPr algn="l" eaLnBrk="1">
              <a:lnSpc>
                <a:spcPct val="120000"/>
              </a:lnSpc>
            </a:pPr>
            <a:r>
              <a:rPr lang="en-US" altLang="en-US" sz="1013">
                <a:latin typeface="Helvetica Neue" charset="0"/>
                <a:ea typeface="Helvetica Neue" charset="0"/>
                <a:cs typeface="Helvetica Neue" charset="0"/>
                <a:sym typeface="Helvetica Neue" charset="0"/>
              </a:rPr>
              <a:t>6. Hilton Hotel Site</a:t>
            </a:r>
          </a:p>
          <a:p>
            <a:pPr algn="l" eaLnBrk="1">
              <a:lnSpc>
                <a:spcPct val="120000"/>
              </a:lnSpc>
            </a:pPr>
            <a:r>
              <a:rPr lang="en-US" altLang="en-US" sz="1013">
                <a:latin typeface="Helvetica Neue" charset="0"/>
                <a:ea typeface="Helvetica Neue" charset="0"/>
                <a:cs typeface="Helvetica Neue" charset="0"/>
                <a:sym typeface="Helvetica Neue" charset="0"/>
              </a:rPr>
              <a:t>7. Bayfront Park</a:t>
            </a:r>
          </a:p>
          <a:p>
            <a:pPr algn="l" eaLnBrk="1">
              <a:lnSpc>
                <a:spcPct val="120000"/>
              </a:lnSpc>
            </a:pPr>
            <a:r>
              <a:rPr lang="en-US" altLang="en-US" sz="1013">
                <a:latin typeface="Helvetica Neue" charset="0"/>
                <a:ea typeface="Helvetica Neue" charset="0"/>
                <a:cs typeface="Helvetica Neue" charset="0"/>
                <a:sym typeface="Helvetica Neue" charset="0"/>
              </a:rPr>
              <a:t>8. Manufactured Home Village</a:t>
            </a:r>
          </a:p>
          <a:p>
            <a:pPr algn="l" eaLnBrk="1">
              <a:lnSpc>
                <a:spcPct val="120000"/>
              </a:lnSpc>
            </a:pPr>
            <a:r>
              <a:rPr lang="en-US" altLang="en-US" sz="1013">
                <a:latin typeface="Helvetica Neue" charset="0"/>
                <a:ea typeface="Helvetica Neue" charset="0"/>
                <a:cs typeface="Helvetica Neue" charset="0"/>
                <a:sym typeface="Helvetica Neue" charset="0"/>
              </a:rPr>
              <a:t>9. The Beach Hotel</a:t>
            </a:r>
          </a:p>
          <a:p>
            <a:pPr algn="l" eaLnBrk="1">
              <a:lnSpc>
                <a:spcPct val="120000"/>
              </a:lnSpc>
            </a:pPr>
            <a:r>
              <a:rPr lang="en-US" altLang="en-US" sz="1013">
                <a:latin typeface="Helvetica Neue" charset="0"/>
                <a:ea typeface="Helvetica Neue" charset="0"/>
                <a:cs typeface="Helvetica Neue" charset="0"/>
                <a:sym typeface="Helvetica Neue" charset="0"/>
              </a:rPr>
              <a:t>10. The Diplomat</a:t>
            </a:r>
          </a:p>
          <a:p>
            <a:pPr algn="l" eaLnBrk="1">
              <a:lnSpc>
                <a:spcPct val="120000"/>
              </a:lnSpc>
            </a:pPr>
            <a:r>
              <a:rPr lang="en-US" altLang="en-US" sz="1013">
                <a:latin typeface="Helvetica Neue" charset="0"/>
                <a:ea typeface="Helvetica Neue" charset="0"/>
                <a:cs typeface="Helvetica Neue" charset="0"/>
                <a:sym typeface="Helvetica Neue" charset="0"/>
              </a:rPr>
              <a:t>11. Downtown</a:t>
            </a:r>
          </a:p>
          <a:p>
            <a:pPr algn="l" eaLnBrk="1">
              <a:lnSpc>
                <a:spcPct val="120000"/>
              </a:lnSpc>
            </a:pPr>
            <a:r>
              <a:rPr lang="en-US" altLang="en-US" sz="1013">
                <a:latin typeface="Helvetica Neue" charset="0"/>
                <a:ea typeface="Helvetica Neue" charset="0"/>
                <a:cs typeface="Helvetica Neue" charset="0"/>
                <a:sym typeface="Helvetica Neue" charset="0"/>
              </a:rPr>
              <a:t>12. The Colony</a:t>
            </a:r>
          </a:p>
          <a:p>
            <a:pPr algn="l" eaLnBrk="1">
              <a:lnSpc>
                <a:spcPct val="120000"/>
              </a:lnSpc>
            </a:pPr>
            <a:r>
              <a:rPr lang="en-US" altLang="en-US" sz="1013">
                <a:latin typeface="Helvetica Neue" charset="0"/>
                <a:ea typeface="Helvetica Neue" charset="0"/>
                <a:cs typeface="Helvetica Neue" charset="0"/>
                <a:sym typeface="Helvetica Neue" charset="0"/>
              </a:rPr>
              <a:t>13. South Key Threshold</a:t>
            </a:r>
          </a:p>
        </p:txBody>
      </p:sp>
    </p:spTree>
    <p:extLst>
      <p:ext uri="{BB962C8B-B14F-4D97-AF65-F5344CB8AC3E}">
        <p14:creationId xmlns:p14="http://schemas.microsoft.com/office/powerpoint/2010/main" val="12055954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925D15-15C7-4525-B7EE-737EBC9A7021}"/>
              </a:ext>
            </a:extLst>
          </p:cNvPr>
          <p:cNvPicPr>
            <a:picLocks noChangeAspect="1"/>
          </p:cNvPicPr>
          <p:nvPr/>
        </p:nvPicPr>
        <p:blipFill>
          <a:blip r:embed="rId3"/>
          <a:stretch>
            <a:fillRect/>
          </a:stretch>
        </p:blipFill>
        <p:spPr>
          <a:xfrm>
            <a:off x="689884" y="1076325"/>
            <a:ext cx="8463642" cy="5295900"/>
          </a:xfrm>
          <a:prstGeom prst="rect">
            <a:avLst/>
          </a:prstGeom>
        </p:spPr>
      </p:pic>
      <p:sp>
        <p:nvSpPr>
          <p:cNvPr id="3" name="TextBox 2">
            <a:extLst>
              <a:ext uri="{FF2B5EF4-FFF2-40B4-BE49-F238E27FC236}">
                <a16:creationId xmlns:a16="http://schemas.microsoft.com/office/drawing/2014/main" id="{CC681254-43EA-41CA-9959-4995F82EC36C}"/>
              </a:ext>
            </a:extLst>
          </p:cNvPr>
          <p:cNvSpPr txBox="1"/>
          <p:nvPr/>
        </p:nvSpPr>
        <p:spPr>
          <a:xfrm>
            <a:off x="689884" y="224165"/>
            <a:ext cx="8454116" cy="523220"/>
          </a:xfrm>
          <a:prstGeom prst="rect">
            <a:avLst/>
          </a:prstGeom>
          <a:noFill/>
        </p:spPr>
        <p:txBody>
          <a:bodyPr wrap="square" rtlCol="0">
            <a:spAutoFit/>
          </a:bodyPr>
          <a:lstStyle/>
          <a:p>
            <a:r>
              <a:rPr lang="en-US" sz="2800" b="1" cap="all" dirty="0">
                <a:solidFill>
                  <a:schemeClr val="bg1"/>
                </a:solidFill>
              </a:rPr>
              <a:t>A Future of Resilient Infrastructure</a:t>
            </a:r>
            <a:endParaRPr lang="en-US" sz="2800" dirty="0">
              <a:solidFill>
                <a:schemeClr val="bg1"/>
              </a:solidFill>
            </a:endParaRPr>
          </a:p>
        </p:txBody>
      </p:sp>
    </p:spTree>
    <p:extLst>
      <p:ext uri="{BB962C8B-B14F-4D97-AF65-F5344CB8AC3E}">
        <p14:creationId xmlns:p14="http://schemas.microsoft.com/office/powerpoint/2010/main" val="2348101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02B39EAB-5120-4C60-BF66-9C0E4BA95D9F}"/>
              </a:ext>
            </a:extLst>
          </p:cNvPr>
          <p:cNvSpPr>
            <a:spLocks/>
          </p:cNvSpPr>
          <p:nvPr/>
        </p:nvSpPr>
        <p:spPr bwMode="auto">
          <a:xfrm>
            <a:off x="1596787" y="3119576"/>
            <a:ext cx="7536497" cy="611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dirty="0">
                <a:latin typeface="Futura Lt BT" charset="0"/>
                <a:ea typeface="Futura Lt BT" charset="0"/>
                <a:cs typeface="Futura Lt BT" charset="0"/>
                <a:sym typeface="Futura Lt BT" charset="0"/>
              </a:rPr>
              <a:t>Anticipated Futures</a:t>
            </a:r>
          </a:p>
        </p:txBody>
      </p:sp>
    </p:spTree>
    <p:extLst>
      <p:ext uri="{BB962C8B-B14F-4D97-AF65-F5344CB8AC3E}">
        <p14:creationId xmlns:p14="http://schemas.microsoft.com/office/powerpoint/2010/main" val="76510218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7EB715B9-7984-4FBF-8CFB-A4E777172E89}"/>
              </a:ext>
            </a:extLst>
          </p:cNvPr>
          <p:cNvSpPr>
            <a:spLocks/>
          </p:cNvSpPr>
          <p:nvPr/>
        </p:nvSpPr>
        <p:spPr bwMode="auto">
          <a:xfrm>
            <a:off x="1596788" y="1114740"/>
            <a:ext cx="7547212" cy="4819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dirty="0">
                <a:latin typeface="Futura Lt BT" charset="0"/>
                <a:ea typeface="Futura Lt BT" charset="0"/>
                <a:cs typeface="Futura Lt BT" charset="0"/>
                <a:sym typeface="Futura Lt BT" charset="0"/>
              </a:rPr>
              <a:t>Guiding Principles</a:t>
            </a:r>
            <a:endParaRPr lang="en-US" altLang="en-US" sz="2025" dirty="0">
              <a:latin typeface="Futura Lt BT" charset="0"/>
              <a:ea typeface="Futura Lt BT" charset="0"/>
              <a:cs typeface="Futura Lt BT" charset="0"/>
              <a:sym typeface="Futura Lt BT" charset="0"/>
            </a:endParaRPr>
          </a:p>
          <a:p>
            <a:pPr eaLnBrk="1"/>
            <a:endParaRPr lang="en-US" altLang="en-US" sz="2025" dirty="0">
              <a:latin typeface="Futura Lt BT" charset="0"/>
              <a:ea typeface="Futura Lt BT" charset="0"/>
              <a:cs typeface="Futura Lt BT" charset="0"/>
              <a:sym typeface="Futura Lt BT" charset="0"/>
            </a:endParaRPr>
          </a:p>
          <a:p>
            <a:pPr eaLnBrk="1"/>
            <a:r>
              <a:rPr lang="en-US" altLang="en-US" sz="1688" dirty="0">
                <a:latin typeface="Futura Lt BT" charset="0"/>
                <a:ea typeface="Futura Lt BT" charset="0"/>
                <a:cs typeface="Futura Lt BT" charset="0"/>
                <a:sym typeface="Futura Lt BT" charset="0"/>
              </a:rPr>
              <a:t>Enhance and protect natural assets</a:t>
            </a:r>
          </a:p>
          <a:p>
            <a:pPr eaLnBrk="1"/>
            <a:r>
              <a:rPr lang="en-US" altLang="en-US" sz="1688" dirty="0">
                <a:latin typeface="Futura Lt BT" charset="0"/>
                <a:ea typeface="Futura Lt BT" charset="0"/>
                <a:cs typeface="Futura Lt BT" charset="0"/>
                <a:sym typeface="Futura Lt BT" charset="0"/>
              </a:rPr>
              <a:t>Build distinctive identity markers</a:t>
            </a:r>
          </a:p>
          <a:p>
            <a:pPr eaLnBrk="1"/>
            <a:r>
              <a:rPr lang="en-US" altLang="en-US" sz="1688" dirty="0">
                <a:latin typeface="Futura Lt BT" charset="0"/>
                <a:ea typeface="Futura Lt BT" charset="0"/>
                <a:cs typeface="Futura Lt BT" charset="0"/>
                <a:sym typeface="Futura Lt BT" charset="0"/>
              </a:rPr>
              <a:t>Gulf to Bay connections - weaving</a:t>
            </a:r>
          </a:p>
          <a:p>
            <a:pPr eaLnBrk="1"/>
            <a:r>
              <a:rPr lang="en-US" altLang="en-US" sz="1688" dirty="0">
                <a:latin typeface="Futura Lt BT" charset="0"/>
                <a:ea typeface="Futura Lt BT" charset="0"/>
                <a:cs typeface="Futura Lt BT" charset="0"/>
                <a:sym typeface="Futura Lt BT" charset="0"/>
              </a:rPr>
              <a:t>New linkages to mainland</a:t>
            </a:r>
          </a:p>
          <a:p>
            <a:pPr eaLnBrk="1"/>
            <a:r>
              <a:rPr lang="en-US" altLang="en-US" sz="1688" dirty="0">
                <a:latin typeface="Futura Lt BT" charset="0"/>
                <a:ea typeface="Futura Lt BT" charset="0"/>
                <a:cs typeface="Futura Lt BT" charset="0"/>
                <a:sym typeface="Futura Lt BT" charset="0"/>
              </a:rPr>
              <a:t>Enhancing centralities at selected locations</a:t>
            </a:r>
          </a:p>
          <a:p>
            <a:pPr eaLnBrk="1"/>
            <a:r>
              <a:rPr lang="en-US" altLang="en-US" sz="1688" dirty="0">
                <a:latin typeface="Futura Lt BT" charset="0"/>
                <a:ea typeface="Futura Lt BT" charset="0"/>
                <a:cs typeface="Futura Lt BT" charset="0"/>
                <a:sym typeface="Futura Lt BT" charset="0"/>
              </a:rPr>
              <a:t>Resilient settlement typologies</a:t>
            </a:r>
          </a:p>
          <a:p>
            <a:pPr eaLnBrk="1"/>
            <a:r>
              <a:rPr lang="en-US" altLang="en-US" sz="1688" dirty="0">
                <a:latin typeface="Futura Lt BT" charset="0"/>
                <a:ea typeface="Futura Lt BT" charset="0"/>
                <a:cs typeface="Futura Lt BT" charset="0"/>
                <a:sym typeface="Futura Lt BT" charset="0"/>
              </a:rPr>
              <a:t>Sea level rise responses</a:t>
            </a:r>
          </a:p>
          <a:p>
            <a:pPr eaLnBrk="1"/>
            <a:r>
              <a:rPr lang="en-US" altLang="en-US" sz="1688" dirty="0">
                <a:latin typeface="Futura Lt BT" charset="0"/>
                <a:ea typeface="Futura Lt BT" charset="0"/>
                <a:cs typeface="Futura Lt BT" charset="0"/>
                <a:sym typeface="Futura Lt BT" charset="0"/>
              </a:rPr>
              <a:t>Innovation in destination diversity</a:t>
            </a:r>
          </a:p>
          <a:p>
            <a:pPr eaLnBrk="1"/>
            <a:r>
              <a:rPr lang="en-US" altLang="en-US" sz="1688" dirty="0">
                <a:latin typeface="Futura Lt BT" charset="0"/>
                <a:ea typeface="Futura Lt BT" charset="0"/>
                <a:cs typeface="Futura Lt BT" charset="0"/>
                <a:sym typeface="Futura Lt BT" charset="0"/>
              </a:rPr>
              <a:t>Enhancing Gulf of Mexico Drive with layered mobility</a:t>
            </a:r>
          </a:p>
          <a:p>
            <a:pPr eaLnBrk="1"/>
            <a:r>
              <a:rPr lang="en-US" altLang="en-US" sz="1688" dirty="0">
                <a:latin typeface="Futura Lt BT" charset="0"/>
                <a:ea typeface="Futura Lt BT" charset="0"/>
                <a:cs typeface="Futura Lt BT" charset="0"/>
                <a:sym typeface="Futura Lt BT" charset="0"/>
              </a:rPr>
              <a:t>Expanding employment opportunities</a:t>
            </a:r>
          </a:p>
          <a:p>
            <a:pPr eaLnBrk="1"/>
            <a:r>
              <a:rPr lang="en-US" altLang="en-US" sz="1688" dirty="0">
                <a:latin typeface="Futura Lt BT" charset="0"/>
                <a:ea typeface="Futura Lt BT" charset="0"/>
                <a:cs typeface="Futura Lt BT" charset="0"/>
                <a:sym typeface="Futura Lt BT" charset="0"/>
              </a:rPr>
              <a:t>Diverse residential options</a:t>
            </a:r>
          </a:p>
          <a:p>
            <a:pPr eaLnBrk="1"/>
            <a:r>
              <a:rPr lang="en-US" altLang="en-US" sz="1688" dirty="0">
                <a:latin typeface="Futura Lt BT" charset="0"/>
                <a:ea typeface="Futura Lt BT" charset="0"/>
                <a:cs typeface="Futura Lt BT" charset="0"/>
                <a:sym typeface="Futura Lt BT" charset="0"/>
              </a:rPr>
              <a:t>Develop appropriate renewable energy incentives</a:t>
            </a:r>
          </a:p>
          <a:p>
            <a:pPr eaLnBrk="1"/>
            <a:r>
              <a:rPr lang="en-US" altLang="en-US" sz="1688" dirty="0">
                <a:latin typeface="Futura Lt BT" charset="0"/>
                <a:ea typeface="Futura Lt BT" charset="0"/>
                <a:cs typeface="Futura Lt BT" charset="0"/>
                <a:sym typeface="Futura Lt BT" charset="0"/>
              </a:rPr>
              <a:t>Enhance resilience of municipal infrastructure</a:t>
            </a:r>
          </a:p>
          <a:p>
            <a:pPr eaLnBrk="1"/>
            <a:r>
              <a:rPr lang="en-US" altLang="en-US" sz="1688" dirty="0">
                <a:latin typeface="Futura Lt BT" charset="0"/>
                <a:ea typeface="Futura Lt BT" charset="0"/>
                <a:cs typeface="Futura Lt BT" charset="0"/>
                <a:sym typeface="Futura Lt BT" charset="0"/>
              </a:rPr>
              <a:t>Building community consensus</a:t>
            </a:r>
          </a:p>
          <a:p>
            <a:pPr eaLnBrk="1"/>
            <a:r>
              <a:rPr lang="en-US" altLang="en-US" sz="1688" dirty="0">
                <a:latin typeface="Futura Lt BT" charset="0"/>
                <a:ea typeface="Futura Lt BT" charset="0"/>
                <a:cs typeface="Futura Lt BT" charset="0"/>
                <a:sym typeface="Futura Lt BT" charset="0"/>
              </a:rPr>
              <a:t>Promote schematic visioning toward vetting development</a:t>
            </a:r>
          </a:p>
        </p:txBody>
      </p:sp>
    </p:spTree>
    <p:extLst>
      <p:ext uri="{BB962C8B-B14F-4D97-AF65-F5344CB8AC3E}">
        <p14:creationId xmlns:p14="http://schemas.microsoft.com/office/powerpoint/2010/main" val="181800759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9E7D2C3C-EEA6-4778-BBBB-39107EEDD0AA}"/>
              </a:ext>
            </a:extLst>
          </p:cNvPr>
          <p:cNvSpPr>
            <a:spLocks/>
          </p:cNvSpPr>
          <p:nvPr/>
        </p:nvSpPr>
        <p:spPr bwMode="auto">
          <a:xfrm>
            <a:off x="1619249" y="2563956"/>
            <a:ext cx="7524751" cy="680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2025" u="sng" dirty="0">
                <a:latin typeface="Futura Lt BT" charset="0"/>
                <a:ea typeface="Futura Lt BT" charset="0"/>
                <a:cs typeface="Futura Lt BT" charset="0"/>
                <a:sym typeface="Futura Lt BT" charset="0"/>
              </a:rPr>
              <a:t>Connections and Centralities</a:t>
            </a:r>
            <a:r>
              <a:rPr lang="en-US" altLang="en-US" sz="2025" dirty="0">
                <a:latin typeface="Futura Lt BT" charset="0"/>
                <a:ea typeface="Futura Lt BT" charset="0"/>
                <a:cs typeface="Futura Lt BT" charset="0"/>
                <a:sym typeface="Futura Lt BT" charset="0"/>
              </a:rPr>
              <a:t> - Directly linked to the mainland with mobility independence and nodal identity.</a:t>
            </a:r>
          </a:p>
        </p:txBody>
      </p:sp>
      <p:sp>
        <p:nvSpPr>
          <p:cNvPr id="25603" name="Rectangle 2">
            <a:extLst>
              <a:ext uri="{FF2B5EF4-FFF2-40B4-BE49-F238E27FC236}">
                <a16:creationId xmlns:a16="http://schemas.microsoft.com/office/drawing/2014/main" id="{03878D53-B971-4B2F-B2B4-4C5D2395243A}"/>
              </a:ext>
            </a:extLst>
          </p:cNvPr>
          <p:cNvSpPr>
            <a:spLocks/>
          </p:cNvSpPr>
          <p:nvPr/>
        </p:nvSpPr>
        <p:spPr bwMode="auto">
          <a:xfrm>
            <a:off x="1619249" y="3400275"/>
            <a:ext cx="7524751" cy="992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2025" u="sng" dirty="0">
                <a:latin typeface="Futura Lt BT" charset="0"/>
                <a:ea typeface="Futura Lt BT" charset="0"/>
                <a:cs typeface="Futura Lt BT" charset="0"/>
                <a:sym typeface="Futura Lt BT" charset="0"/>
              </a:rPr>
              <a:t>Modified Ecologies</a:t>
            </a:r>
            <a:r>
              <a:rPr lang="en-US" altLang="en-US" sz="2025" dirty="0">
                <a:latin typeface="Futura Lt BT" charset="0"/>
                <a:ea typeface="Futura Lt BT" charset="0"/>
                <a:cs typeface="Futura Lt BT" charset="0"/>
                <a:sym typeface="Futura Lt BT" charset="0"/>
              </a:rPr>
              <a:t> - enhancing access to nature amenities and human encounters with ecologically responsive development.</a:t>
            </a:r>
          </a:p>
        </p:txBody>
      </p:sp>
      <p:sp>
        <p:nvSpPr>
          <p:cNvPr id="25604" name="Rectangle 3">
            <a:extLst>
              <a:ext uri="{FF2B5EF4-FFF2-40B4-BE49-F238E27FC236}">
                <a16:creationId xmlns:a16="http://schemas.microsoft.com/office/drawing/2014/main" id="{C0E5D4FF-F75D-4D99-81DE-1CF341560719}"/>
              </a:ext>
            </a:extLst>
          </p:cNvPr>
          <p:cNvSpPr>
            <a:spLocks/>
          </p:cNvSpPr>
          <p:nvPr/>
        </p:nvSpPr>
        <p:spPr bwMode="auto">
          <a:xfrm>
            <a:off x="1619248" y="1727638"/>
            <a:ext cx="7524751" cy="680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2025" u="sng" dirty="0">
                <a:latin typeface="Futura Lt BT" charset="0"/>
                <a:ea typeface="Futura Lt BT" charset="0"/>
                <a:cs typeface="Futura Lt BT" charset="0"/>
                <a:sym typeface="Futura Lt BT" charset="0"/>
              </a:rPr>
              <a:t>Layered Mobilities</a:t>
            </a:r>
            <a:r>
              <a:rPr lang="en-US" altLang="en-US" sz="2025" dirty="0">
                <a:latin typeface="Futura Lt BT" charset="0"/>
                <a:ea typeface="Futura Lt BT" charset="0"/>
                <a:cs typeface="Futura Lt BT" charset="0"/>
                <a:sym typeface="Futura Lt BT" charset="0"/>
              </a:rPr>
              <a:t> - Gulf of Mexico Drive as multi-modal civic greenway</a:t>
            </a:r>
          </a:p>
        </p:txBody>
      </p:sp>
      <p:sp>
        <p:nvSpPr>
          <p:cNvPr id="25605" name="Rectangle 4">
            <a:extLst>
              <a:ext uri="{FF2B5EF4-FFF2-40B4-BE49-F238E27FC236}">
                <a16:creationId xmlns:a16="http://schemas.microsoft.com/office/drawing/2014/main" id="{21729BAF-0F06-45BA-A28B-8514E3BAFA2C}"/>
              </a:ext>
            </a:extLst>
          </p:cNvPr>
          <p:cNvSpPr>
            <a:spLocks/>
          </p:cNvSpPr>
          <p:nvPr/>
        </p:nvSpPr>
        <p:spPr bwMode="auto">
          <a:xfrm>
            <a:off x="1619244" y="4582134"/>
            <a:ext cx="7524756" cy="680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2025" u="sng" dirty="0">
                <a:latin typeface="Futura Lt BT" charset="0"/>
                <a:ea typeface="Futura Lt BT" charset="0"/>
                <a:cs typeface="Futura Lt BT" charset="0"/>
                <a:sym typeface="Futura Lt BT" charset="0"/>
              </a:rPr>
              <a:t>Cross-connecting Places</a:t>
            </a:r>
            <a:r>
              <a:rPr lang="en-US" altLang="en-US" sz="2025" dirty="0">
                <a:latin typeface="Futura Lt BT" charset="0"/>
                <a:ea typeface="Futura Lt BT" charset="0"/>
                <a:cs typeface="Futura Lt BT" charset="0"/>
                <a:sym typeface="Futura Lt BT" charset="0"/>
              </a:rPr>
              <a:t> - Gulf to Bay linkages through vibrant activity centers</a:t>
            </a:r>
          </a:p>
        </p:txBody>
      </p:sp>
      <p:sp>
        <p:nvSpPr>
          <p:cNvPr id="25606" name="Rectangle 5">
            <a:extLst>
              <a:ext uri="{FF2B5EF4-FFF2-40B4-BE49-F238E27FC236}">
                <a16:creationId xmlns:a16="http://schemas.microsoft.com/office/drawing/2014/main" id="{63DB7149-2C53-4841-B059-207F9FEB256E}"/>
              </a:ext>
            </a:extLst>
          </p:cNvPr>
          <p:cNvSpPr>
            <a:spLocks/>
          </p:cNvSpPr>
          <p:nvPr/>
        </p:nvSpPr>
        <p:spPr bwMode="auto">
          <a:xfrm>
            <a:off x="1619249" y="1152858"/>
            <a:ext cx="7524751"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2700" dirty="0">
                <a:latin typeface="Futura Lt BT" charset="0"/>
                <a:ea typeface="Futura Lt BT" charset="0"/>
                <a:cs typeface="Futura Lt BT" charset="0"/>
                <a:sym typeface="Futura Lt BT" charset="0"/>
              </a:rPr>
              <a:t>Master Plan Concepts</a:t>
            </a:r>
            <a:r>
              <a:rPr lang="en-US" altLang="en-US" sz="2025" dirty="0">
                <a:latin typeface="Futura Lt BT" charset="0"/>
                <a:ea typeface="Futura Lt BT" charset="0"/>
                <a:cs typeface="Futura Lt BT" charset="0"/>
                <a:sym typeface="Futura Lt BT" charset="0"/>
              </a:rPr>
              <a:t> - parametric analysis</a:t>
            </a:r>
          </a:p>
        </p:txBody>
      </p:sp>
      <p:sp>
        <p:nvSpPr>
          <p:cNvPr id="25607" name="Rectangle 6">
            <a:extLst>
              <a:ext uri="{FF2B5EF4-FFF2-40B4-BE49-F238E27FC236}">
                <a16:creationId xmlns:a16="http://schemas.microsoft.com/office/drawing/2014/main" id="{8433D492-1D2C-4BE1-851B-EB6363AD8D46}"/>
              </a:ext>
            </a:extLst>
          </p:cNvPr>
          <p:cNvSpPr>
            <a:spLocks/>
          </p:cNvSpPr>
          <p:nvPr/>
        </p:nvSpPr>
        <p:spPr bwMode="auto">
          <a:xfrm>
            <a:off x="1619244" y="5364664"/>
            <a:ext cx="7524750" cy="680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2025" u="sng" dirty="0">
                <a:latin typeface="Futura" charset="0"/>
                <a:ea typeface="Futura" charset="0"/>
                <a:cs typeface="Futura" charset="0"/>
                <a:sym typeface="Futura" charset="0"/>
              </a:rPr>
              <a:t>Longboat Key 2101</a:t>
            </a:r>
            <a:r>
              <a:rPr lang="en-US" altLang="en-US" sz="2025" dirty="0">
                <a:latin typeface="Futura" charset="0"/>
                <a:ea typeface="Futura" charset="0"/>
                <a:cs typeface="Futura" charset="0"/>
                <a:sym typeface="Futura" charset="0"/>
              </a:rPr>
              <a:t> - Strategic priorities for a Longboat Key Masterplan</a:t>
            </a:r>
          </a:p>
        </p:txBody>
      </p:sp>
    </p:spTree>
    <p:extLst>
      <p:ext uri="{BB962C8B-B14F-4D97-AF65-F5344CB8AC3E}">
        <p14:creationId xmlns:p14="http://schemas.microsoft.com/office/powerpoint/2010/main" val="310370482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626" name="Group 1">
            <a:extLst>
              <a:ext uri="{FF2B5EF4-FFF2-40B4-BE49-F238E27FC236}">
                <a16:creationId xmlns:a16="http://schemas.microsoft.com/office/drawing/2014/main" id="{2B0F6FAB-469C-45D7-B8A8-714EBB20AAD5}"/>
              </a:ext>
            </a:extLst>
          </p:cNvPr>
          <p:cNvGrpSpPr>
            <a:grpSpLocks/>
          </p:cNvGrpSpPr>
          <p:nvPr/>
        </p:nvGrpSpPr>
        <p:grpSpPr bwMode="auto">
          <a:xfrm>
            <a:off x="142875" y="863501"/>
            <a:ext cx="8993089" cy="5137250"/>
            <a:chOff x="0" y="0"/>
            <a:chExt cx="15988801" cy="9132739"/>
          </a:xfrm>
        </p:grpSpPr>
        <p:pic>
          <p:nvPicPr>
            <p:cNvPr id="26627" name="Picture 2" descr="longobook-masterplant-spread-6.jpg">
              <a:extLst>
                <a:ext uri="{FF2B5EF4-FFF2-40B4-BE49-F238E27FC236}">
                  <a16:creationId xmlns:a16="http://schemas.microsoft.com/office/drawing/2014/main" id="{92966DDC-D28E-47B2-BC59-E74F49B6F8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5300" y="0"/>
              <a:ext cx="14033501" cy="9132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3" descr="longobook-masterplant-spread-6.jpg">
              <a:extLst>
                <a:ext uri="{FF2B5EF4-FFF2-40B4-BE49-F238E27FC236}">
                  <a16:creationId xmlns:a16="http://schemas.microsoft.com/office/drawing/2014/main" id="{3C644B8A-E048-4F86-8421-8C51F0E5FDC6}"/>
                </a:ext>
              </a:extLst>
            </p:cNvPr>
            <p:cNvPicPr>
              <a:picLocks noChangeAspect="1"/>
            </p:cNvPicPr>
            <p:nvPr/>
          </p:nvPicPr>
          <p:blipFill>
            <a:blip r:embed="rId2">
              <a:extLst>
                <a:ext uri="{28A0092B-C50C-407E-A947-70E740481C1C}">
                  <a14:useLocalDpi xmlns:a14="http://schemas.microsoft.com/office/drawing/2010/main" val="0"/>
                </a:ext>
              </a:extLst>
            </a:blip>
            <a:srcRect l="610" t="52794" r="88435" b="4039"/>
            <a:stretch>
              <a:fillRect/>
            </a:stretch>
          </p:blipFill>
          <p:spPr bwMode="auto">
            <a:xfrm>
              <a:off x="0" y="1665137"/>
              <a:ext cx="2832100" cy="7264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4">
              <a:extLst>
                <a:ext uri="{FF2B5EF4-FFF2-40B4-BE49-F238E27FC236}">
                  <a16:creationId xmlns:a16="http://schemas.microsoft.com/office/drawing/2014/main" id="{83B40BCD-F604-4144-90ED-37BA5AFB4E6D}"/>
                </a:ext>
              </a:extLst>
            </p:cNvPr>
            <p:cNvSpPr>
              <a:spLocks/>
            </p:cNvSpPr>
            <p:nvPr/>
          </p:nvSpPr>
          <p:spPr bwMode="auto">
            <a:xfrm>
              <a:off x="2298856" y="5564096"/>
              <a:ext cx="1346292" cy="3289246"/>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lstStyle/>
            <a:p>
              <a:pPr algn="ctr" eaLnBrk="1">
                <a:defRPr/>
              </a:pPr>
              <a:endParaRPr lang="en-US" altLang="en-US" sz="1463">
                <a:solidFill>
                  <a:srgbClr val="FFFFFF"/>
                </a:solidFill>
                <a:effectLst>
                  <a:outerShdw blurRad="38100" dist="38100" dir="2700000" algn="tl">
                    <a:srgbClr val="C0C0C0"/>
                  </a:outerShdw>
                </a:effectLst>
              </a:endParaRPr>
            </a:p>
          </p:txBody>
        </p:sp>
        <p:sp>
          <p:nvSpPr>
            <p:cNvPr id="26629" name="Rectangle 5">
              <a:extLst>
                <a:ext uri="{FF2B5EF4-FFF2-40B4-BE49-F238E27FC236}">
                  <a16:creationId xmlns:a16="http://schemas.microsoft.com/office/drawing/2014/main" id="{5A29EFE1-0F25-4D43-9ACD-77F98C66061D}"/>
                </a:ext>
              </a:extLst>
            </p:cNvPr>
            <p:cNvSpPr>
              <a:spLocks/>
            </p:cNvSpPr>
            <p:nvPr/>
          </p:nvSpPr>
          <p:spPr bwMode="auto">
            <a:xfrm>
              <a:off x="1955933" y="2097053"/>
              <a:ext cx="1346292" cy="901685"/>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lstStyle/>
            <a:p>
              <a:pPr algn="ctr" eaLnBrk="1">
                <a:defRPr/>
              </a:pPr>
              <a:endParaRPr lang="en-US" altLang="en-US" sz="1463">
                <a:solidFill>
                  <a:srgbClr val="FFFFFF"/>
                </a:solidFill>
                <a:effectLst>
                  <a:outerShdw blurRad="38100" dist="38100" dir="2700000" algn="tl">
                    <a:srgbClr val="C0C0C0"/>
                  </a:outerShdw>
                </a:effectLst>
              </a:endParaRPr>
            </a:p>
          </p:txBody>
        </p:sp>
        <p:sp>
          <p:nvSpPr>
            <p:cNvPr id="26631" name="Rectangle 6">
              <a:extLst>
                <a:ext uri="{FF2B5EF4-FFF2-40B4-BE49-F238E27FC236}">
                  <a16:creationId xmlns:a16="http://schemas.microsoft.com/office/drawing/2014/main" id="{82C7C642-6CD8-4AA0-A8DA-F4F87AD5E135}"/>
                </a:ext>
              </a:extLst>
            </p:cNvPr>
            <p:cNvSpPr>
              <a:spLocks/>
            </p:cNvSpPr>
            <p:nvPr/>
          </p:nvSpPr>
          <p:spPr bwMode="auto">
            <a:xfrm>
              <a:off x="57666" y="907967"/>
              <a:ext cx="7569203" cy="841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2700">
                  <a:solidFill>
                    <a:srgbClr val="606060"/>
                  </a:solidFill>
                  <a:latin typeface="Futura Lt BT" charset="0"/>
                  <a:ea typeface="Futura Lt BT" charset="0"/>
                  <a:cs typeface="Futura Lt BT" charset="0"/>
                  <a:sym typeface="Futura Lt BT" charset="0"/>
                </a:rPr>
                <a:t>LBK 2101</a:t>
              </a:r>
            </a:p>
          </p:txBody>
        </p:sp>
      </p:grpSp>
    </p:spTree>
    <p:extLst>
      <p:ext uri="{BB962C8B-B14F-4D97-AF65-F5344CB8AC3E}">
        <p14:creationId xmlns:p14="http://schemas.microsoft.com/office/powerpoint/2010/main" val="99199790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F9A8F246-332A-41F4-8916-C130601A6C27}"/>
              </a:ext>
            </a:extLst>
          </p:cNvPr>
          <p:cNvSpPr>
            <a:spLocks/>
          </p:cNvSpPr>
          <p:nvPr/>
        </p:nvSpPr>
        <p:spPr bwMode="auto">
          <a:xfrm>
            <a:off x="3448049" y="227312"/>
            <a:ext cx="5695952" cy="888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algn="l" eaLnBrk="1"/>
            <a:r>
              <a:rPr lang="en-US" altLang="en-US" sz="2700" dirty="0">
                <a:solidFill>
                  <a:schemeClr val="bg1"/>
                </a:solidFill>
                <a:latin typeface="Futura Lt BT" charset="0"/>
                <a:ea typeface="Futura Lt BT" charset="0"/>
                <a:cs typeface="Futura Lt BT" charset="0"/>
                <a:sym typeface="Futura Lt BT" charset="0"/>
              </a:rPr>
              <a:t>Conceptual Design Proposals</a:t>
            </a:r>
            <a:r>
              <a:rPr lang="en-US" altLang="en-US" sz="2025" dirty="0">
                <a:solidFill>
                  <a:schemeClr val="bg1"/>
                </a:solidFill>
                <a:latin typeface="Futura Lt BT" charset="0"/>
                <a:ea typeface="Futura Lt BT" charset="0"/>
                <a:cs typeface="Futura Lt BT" charset="0"/>
                <a:sym typeface="Futura Lt BT" charset="0"/>
              </a:rPr>
              <a:t> </a:t>
            </a:r>
          </a:p>
          <a:p>
            <a:pPr algn="l" eaLnBrk="1"/>
            <a:r>
              <a:rPr lang="en-US" altLang="en-US" sz="1350" dirty="0">
                <a:solidFill>
                  <a:schemeClr val="bg1"/>
                </a:solidFill>
                <a:latin typeface="Futura Lt BT" charset="0"/>
                <a:ea typeface="Futura Lt BT" charset="0"/>
                <a:cs typeface="Futura Lt BT" charset="0"/>
                <a:sym typeface="Futura Lt BT" charset="0"/>
              </a:rPr>
              <a:t>(north to south)</a:t>
            </a:r>
          </a:p>
          <a:p>
            <a:pPr algn="l" eaLnBrk="1"/>
            <a:r>
              <a:rPr lang="en-US" altLang="en-US" sz="1350" dirty="0">
                <a:latin typeface="Futura Lt BT" charset="0"/>
                <a:ea typeface="Futura Lt BT" charset="0"/>
                <a:cs typeface="Futura Lt BT" charset="0"/>
                <a:sym typeface="Futura Lt BT" charset="0"/>
              </a:rPr>
              <a:t>.</a:t>
            </a:r>
          </a:p>
        </p:txBody>
      </p:sp>
      <p:graphicFrame>
        <p:nvGraphicFramePr>
          <p:cNvPr id="2" name="Group 2">
            <a:extLst>
              <a:ext uri="{FF2B5EF4-FFF2-40B4-BE49-F238E27FC236}">
                <a16:creationId xmlns:a16="http://schemas.microsoft.com/office/drawing/2014/main" id="{4D12159A-FA43-4DD2-B069-A8FEC2FE8D6C}"/>
              </a:ext>
            </a:extLst>
          </p:cNvPr>
          <p:cNvGraphicFramePr>
            <a:graphicFrameLocks noGrp="1"/>
          </p:cNvGraphicFramePr>
          <p:nvPr>
            <p:extLst>
              <p:ext uri="{D42A27DB-BD31-4B8C-83A1-F6EECF244321}">
                <p14:modId xmlns:p14="http://schemas.microsoft.com/office/powerpoint/2010/main" val="3539688375"/>
              </p:ext>
            </p:extLst>
          </p:nvPr>
        </p:nvGraphicFramePr>
        <p:xfrm>
          <a:off x="1581150" y="1116017"/>
          <a:ext cx="7562850" cy="5372164"/>
        </p:xfrm>
        <a:graphic>
          <a:graphicData uri="http://schemas.openxmlformats.org/drawingml/2006/table">
            <a:tbl>
              <a:tblPr/>
              <a:tblGrid>
                <a:gridCol w="1909402">
                  <a:extLst>
                    <a:ext uri="{9D8B030D-6E8A-4147-A177-3AD203B41FA5}">
                      <a16:colId xmlns:a16="http://schemas.microsoft.com/office/drawing/2014/main" val="2911389971"/>
                    </a:ext>
                  </a:extLst>
                </a:gridCol>
                <a:gridCol w="1406353">
                  <a:extLst>
                    <a:ext uri="{9D8B030D-6E8A-4147-A177-3AD203B41FA5}">
                      <a16:colId xmlns:a16="http://schemas.microsoft.com/office/drawing/2014/main" val="2376692633"/>
                    </a:ext>
                  </a:extLst>
                </a:gridCol>
                <a:gridCol w="4247095">
                  <a:extLst>
                    <a:ext uri="{9D8B030D-6E8A-4147-A177-3AD203B41FA5}">
                      <a16:colId xmlns:a16="http://schemas.microsoft.com/office/drawing/2014/main" val="713700534"/>
                    </a:ext>
                  </a:extLst>
                </a:gridCol>
              </a:tblGrid>
              <a:tr h="429073">
                <a:tc rowSpan="2">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altLang="en-US" sz="1600" b="0" i="0" u="none" strike="noStrike" cap="none" normalizeH="0" baseline="0">
                          <a:ln>
                            <a:noFill/>
                          </a:ln>
                          <a:solidFill>
                            <a:srgbClr val="000000"/>
                          </a:solidFill>
                          <a:effectLst/>
                          <a:latin typeface="Futura Lt BT" charset="0"/>
                          <a:ea typeface="Futura Lt BT" charset="0"/>
                          <a:cs typeface="Futura Lt BT" charset="0"/>
                          <a:sym typeface="Futura Lt BT" charset="0"/>
                        </a:rPr>
                        <a:t>Long Beach</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279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279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279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279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2794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2794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2794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2794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2794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279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Jesse Mantohak</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dirty="0">
                          <a:ln>
                            <a:noFill/>
                          </a:ln>
                          <a:solidFill>
                            <a:srgbClr val="000000"/>
                          </a:solidFill>
                          <a:effectLst/>
                          <a:latin typeface="Futura Lt BT" charset="0"/>
                          <a:ea typeface="Futura Lt BT" charset="0"/>
                          <a:cs typeface="Futura Lt BT" charset="0"/>
                          <a:sym typeface="Futura Lt BT" charset="0"/>
                        </a:rPr>
                        <a:t>  </a:t>
                      </a:r>
                      <a:r>
                        <a:rPr kumimoji="0" lang="en-US" altLang="en-US" sz="1100" b="0" i="0" u="none" strike="noStrike" cap="none" normalizeH="0" baseline="0" dirty="0" err="1">
                          <a:ln>
                            <a:noFill/>
                          </a:ln>
                          <a:solidFill>
                            <a:srgbClr val="000000"/>
                          </a:solidFill>
                          <a:effectLst/>
                          <a:latin typeface="Futura Lt BT" charset="0"/>
                          <a:ea typeface="Futura Lt BT" charset="0"/>
                          <a:cs typeface="Futura Lt BT" charset="0"/>
                          <a:sym typeface="Futura Lt BT" charset="0"/>
                        </a:rPr>
                        <a:t>Amphi</a:t>
                      </a:r>
                      <a:r>
                        <a:rPr kumimoji="0" lang="en-US" altLang="en-US" sz="1100" b="0" i="0" u="none" strike="noStrike" cap="none" normalizeH="0" baseline="0" dirty="0">
                          <a:ln>
                            <a:noFill/>
                          </a:ln>
                          <a:solidFill>
                            <a:srgbClr val="000000"/>
                          </a:solidFill>
                          <a:effectLst/>
                          <a:latin typeface="Futura Lt BT" charset="0"/>
                          <a:ea typeface="Futura Lt BT" charset="0"/>
                          <a:cs typeface="Futura Lt BT" charset="0"/>
                          <a:sym typeface="Futura Lt BT" charset="0"/>
                        </a:rPr>
                        <a:t>-Bio City: Foreseeing </a:t>
                      </a:r>
                      <a:r>
                        <a:rPr kumimoji="0" lang="en-US" altLang="en-US" sz="1100" b="0" i="0" u="none" strike="noStrike" cap="none" normalizeH="0" baseline="0" dirty="0" err="1">
                          <a:ln>
                            <a:noFill/>
                          </a:ln>
                          <a:solidFill>
                            <a:srgbClr val="000000"/>
                          </a:solidFill>
                          <a:effectLst/>
                          <a:latin typeface="Futura Lt BT" charset="0"/>
                          <a:ea typeface="Futura Lt BT" charset="0"/>
                          <a:cs typeface="Futura Lt BT" charset="0"/>
                          <a:sym typeface="Futura Lt BT" charset="0"/>
                        </a:rPr>
                        <a:t>Longterm</a:t>
                      </a:r>
                      <a:r>
                        <a:rPr kumimoji="0" lang="en-US" altLang="en-US" sz="1100" b="0" i="0" u="none" strike="noStrike" cap="none" normalizeH="0" baseline="0" dirty="0">
                          <a:ln>
                            <a:noFill/>
                          </a:ln>
                          <a:solidFill>
                            <a:srgbClr val="000000"/>
                          </a:solidFill>
                          <a:effectLst/>
                          <a:latin typeface="Futura Lt BT" charset="0"/>
                          <a:ea typeface="Futura Lt BT" charset="0"/>
                          <a:cs typeface="Futura Lt BT" charset="0"/>
                          <a:sym typeface="Futura Lt BT" charset="0"/>
                        </a:rPr>
                        <a:t> Development in the Historic Fabric</a:t>
                      </a:r>
                      <a:endParaRPr kumimoji="0" lang="en-US" altLang="en-US" sz="1100" b="0" i="0" u="none" strike="noStrike" cap="none" normalizeH="0" baseline="0" dirty="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2684042049"/>
                  </a:ext>
                </a:extLst>
              </a:tr>
              <a:tr h="282537">
                <a:tc vMerge="1">
                  <a:txBody>
                    <a:bodyPr/>
                    <a:lstStyle/>
                    <a:p>
                      <a:endParaRPr lang="en-US"/>
                    </a:p>
                  </a:txBody>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Silvia Aloisio </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Resiliency Through Floating: Permanence of Historic Grid</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2112896665"/>
                  </a:ext>
                </a:extLst>
              </a:tr>
              <a:tr h="420870">
                <a:tc rowSpan="2">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altLang="en-US" sz="1600" b="0" i="0" u="none" strike="noStrike" cap="none" normalizeH="0" baseline="0">
                          <a:ln>
                            <a:noFill/>
                          </a:ln>
                          <a:solidFill>
                            <a:srgbClr val="000000"/>
                          </a:solidFill>
                          <a:effectLst/>
                          <a:latin typeface="Futura Lt BT" charset="0"/>
                          <a:ea typeface="Futura Lt BT" charset="0"/>
                          <a:cs typeface="Futura Lt BT" charset="0"/>
                          <a:sym typeface="Futura Lt BT" charset="0"/>
                        </a:rPr>
                        <a:t>Whitney Beach</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Alexandria Schmidt</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Commerce, Living, and Civic Event on the Lawn</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2594082362"/>
                  </a:ext>
                </a:extLst>
              </a:tr>
              <a:tr h="282537">
                <a:tc vMerge="1">
                  <a:txBody>
                    <a:bodyPr/>
                    <a:lstStyle/>
                    <a:p>
                      <a:endParaRPr lang="en-US"/>
                    </a:p>
                  </a:txBody>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Shane LaMay</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Commerce, Living, and Civic Event on the Canal</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1001318578"/>
                  </a:ext>
                </a:extLst>
              </a:tr>
              <a:tr h="518936">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ctr" defTabSz="546100" rtl="0" eaLnBrk="1" fontAlgn="base" latinLnBrk="0" hangingPunct="0">
                        <a:lnSpc>
                          <a:spcPct val="100000"/>
                        </a:lnSpc>
                        <a:spcBef>
                          <a:spcPct val="0"/>
                        </a:spcBef>
                        <a:spcAft>
                          <a:spcPct val="0"/>
                        </a:spcAft>
                        <a:buClrTx/>
                        <a:buSzTx/>
                        <a:buFontTx/>
                        <a:buNone/>
                        <a:tabLst>
                          <a:tab pos="342900" algn="l"/>
                        </a:tabLst>
                      </a:pPr>
                      <a:r>
                        <a:rPr kumimoji="0" lang="en-US" altLang="en-US" sz="1400" b="0" i="0" u="none" strike="noStrike" cap="none" normalizeH="0" baseline="0">
                          <a:ln>
                            <a:noFill/>
                          </a:ln>
                          <a:solidFill>
                            <a:srgbClr val="000000"/>
                          </a:solidFill>
                          <a:effectLst/>
                          <a:latin typeface="Futura Lt BT" charset="0"/>
                          <a:ea typeface="Futura Lt BT" charset="0"/>
                          <a:cs typeface="Futura Lt BT" charset="0"/>
                          <a:sym typeface="Futura Lt BT" charset="0"/>
                        </a:rPr>
                        <a:t> Harry’s &amp; St Jude’s Drive</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dirty="0">
                          <a:ln>
                            <a:noFill/>
                          </a:ln>
                          <a:solidFill>
                            <a:srgbClr val="000000"/>
                          </a:solidFill>
                          <a:effectLst/>
                          <a:latin typeface="Futura Lt BT" charset="0"/>
                          <a:ea typeface="Futura Lt BT" charset="0"/>
                          <a:cs typeface="Futura Lt BT" charset="0"/>
                          <a:sym typeface="Futura Lt BT" charset="0"/>
                        </a:rPr>
                        <a:t>  Silvia </a:t>
                      </a:r>
                      <a:r>
                        <a:rPr kumimoji="0" lang="en-US" altLang="en-US" sz="1100" b="0" i="0" u="none" strike="noStrike" cap="none" normalizeH="0" baseline="0" dirty="0" err="1">
                          <a:ln>
                            <a:noFill/>
                          </a:ln>
                          <a:solidFill>
                            <a:srgbClr val="000000"/>
                          </a:solidFill>
                          <a:effectLst/>
                          <a:latin typeface="Futura Lt BT" charset="0"/>
                          <a:ea typeface="Futura Lt BT" charset="0"/>
                          <a:cs typeface="Futura Lt BT" charset="0"/>
                          <a:sym typeface="Futura Lt BT" charset="0"/>
                        </a:rPr>
                        <a:t>Aloisio</a:t>
                      </a:r>
                      <a:endParaRPr kumimoji="0" lang="en-US" altLang="en-US" sz="1100" b="0" i="0" u="none" strike="noStrike" cap="none" normalizeH="0" baseline="0" dirty="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Recombinant canal living</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1983791424"/>
                  </a:ext>
                </a:extLst>
              </a:tr>
              <a:tr h="290116">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ctr" defTabSz="546100" rtl="0" eaLnBrk="1" fontAlgn="base" latinLnBrk="0" hangingPunct="0">
                        <a:lnSpc>
                          <a:spcPct val="100000"/>
                        </a:lnSpc>
                        <a:spcBef>
                          <a:spcPct val="0"/>
                        </a:spcBef>
                        <a:spcAft>
                          <a:spcPct val="0"/>
                        </a:spcAft>
                        <a:buClrTx/>
                        <a:buSzTx/>
                        <a:buFontTx/>
                        <a:buNone/>
                        <a:tabLst>
                          <a:tab pos="342900" algn="l"/>
                        </a:tabLst>
                      </a:pPr>
                      <a:r>
                        <a:rPr kumimoji="0" lang="en-US" altLang="en-US" sz="1400" b="0" i="0" u="none" strike="noStrike" cap="none" normalizeH="0" baseline="0">
                          <a:ln>
                            <a:noFill/>
                          </a:ln>
                          <a:solidFill>
                            <a:srgbClr val="000000"/>
                          </a:solidFill>
                          <a:effectLst/>
                          <a:latin typeface="Futura Lt BT" charset="0"/>
                          <a:ea typeface="Futura Lt BT" charset="0"/>
                          <a:cs typeface="Futura Lt BT" charset="0"/>
                          <a:sym typeface="Futura Lt BT" charset="0"/>
                        </a:rPr>
                        <a:t> Center Shops</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India Brooks</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Civic Marina Resort: Cross Island Pedestrian Experience</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3725530368"/>
                  </a:ext>
                </a:extLst>
              </a:tr>
              <a:tr h="420870">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ctr" defTabSz="546100" rtl="0" eaLnBrk="1" fontAlgn="base" latinLnBrk="0" hangingPunct="0">
                        <a:lnSpc>
                          <a:spcPct val="100000"/>
                        </a:lnSpc>
                        <a:spcBef>
                          <a:spcPct val="0"/>
                        </a:spcBef>
                        <a:spcAft>
                          <a:spcPct val="0"/>
                        </a:spcAft>
                        <a:buClrTx/>
                        <a:buSzTx/>
                        <a:buFontTx/>
                        <a:buNone/>
                        <a:tabLst>
                          <a:tab pos="342900" algn="l"/>
                        </a:tabLst>
                      </a:pPr>
                      <a:r>
                        <a:rPr kumimoji="0" lang="en-US" altLang="en-US" sz="1400" b="0" i="0" u="none" strike="noStrike" cap="none" normalizeH="0" baseline="0">
                          <a:ln>
                            <a:noFill/>
                          </a:ln>
                          <a:solidFill>
                            <a:srgbClr val="000000"/>
                          </a:solidFill>
                          <a:effectLst/>
                          <a:latin typeface="Futura Lt BT" charset="0"/>
                          <a:ea typeface="Futura Lt BT" charset="0"/>
                          <a:cs typeface="Futura Lt BT" charset="0"/>
                          <a:sym typeface="Futura Lt BT" charset="0"/>
                        </a:rPr>
                        <a:t> Twin Shores</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Di Hu</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dirty="0">
                          <a:ln>
                            <a:noFill/>
                          </a:ln>
                          <a:solidFill>
                            <a:srgbClr val="000000"/>
                          </a:solidFill>
                          <a:effectLst/>
                          <a:latin typeface="Futura Lt BT" charset="0"/>
                          <a:ea typeface="Futura Lt BT" charset="0"/>
                          <a:cs typeface="Futura Lt BT" charset="0"/>
                          <a:sym typeface="Futura Lt BT" charset="0"/>
                        </a:rPr>
                        <a:t>  Resilient Podium Community: Density and View-Integrated Complex</a:t>
                      </a:r>
                      <a:endParaRPr kumimoji="0" lang="en-US" altLang="en-US" sz="1100" b="0" i="0" u="none" strike="noStrike" cap="none" normalizeH="0" baseline="0" dirty="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2589938514"/>
                  </a:ext>
                </a:extLst>
              </a:tr>
              <a:tr h="420870">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ctr" defTabSz="546100" rtl="0" eaLnBrk="1" fontAlgn="base" latinLnBrk="0" hangingPunct="0">
                        <a:lnSpc>
                          <a:spcPct val="100000"/>
                        </a:lnSpc>
                        <a:spcBef>
                          <a:spcPct val="0"/>
                        </a:spcBef>
                        <a:spcAft>
                          <a:spcPct val="0"/>
                        </a:spcAft>
                        <a:buClrTx/>
                        <a:buSzTx/>
                        <a:buFontTx/>
                        <a:buNone/>
                        <a:tabLst>
                          <a:tab pos="342900" algn="l"/>
                        </a:tabLst>
                      </a:pPr>
                      <a:r>
                        <a:rPr kumimoji="0" lang="en-US" altLang="en-US" sz="1400" b="0" i="0" u="none" strike="noStrike" cap="none" normalizeH="0" baseline="0">
                          <a:ln>
                            <a:noFill/>
                          </a:ln>
                          <a:solidFill>
                            <a:srgbClr val="000000"/>
                          </a:solidFill>
                          <a:effectLst/>
                          <a:latin typeface="Futura Lt BT" charset="0"/>
                          <a:ea typeface="Futura Lt BT" charset="0"/>
                          <a:cs typeface="Futura Lt BT" charset="0"/>
                          <a:sym typeface="Futura Lt BT" charset="0"/>
                        </a:rPr>
                        <a:t>Hilton Longboat Key</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Matthew Kaminsky</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Folding Destinations: Sunset Views</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2119830682"/>
                  </a:ext>
                </a:extLst>
              </a:tr>
              <a:tr h="290116">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ctr" defTabSz="546100" rtl="0" eaLnBrk="1" fontAlgn="base" latinLnBrk="0" hangingPunct="0">
                        <a:lnSpc>
                          <a:spcPct val="100000"/>
                        </a:lnSpc>
                        <a:spcBef>
                          <a:spcPct val="0"/>
                        </a:spcBef>
                        <a:spcAft>
                          <a:spcPct val="0"/>
                        </a:spcAft>
                        <a:buClrTx/>
                        <a:buSzTx/>
                        <a:buFontTx/>
                        <a:buNone/>
                        <a:tabLst>
                          <a:tab pos="342900" algn="l"/>
                        </a:tabLst>
                      </a:pPr>
                      <a:r>
                        <a:rPr kumimoji="0" lang="en-US" altLang="en-US" sz="1400" b="0" i="0" u="none" strike="noStrike" cap="none" normalizeH="0" baseline="0">
                          <a:ln>
                            <a:noFill/>
                          </a:ln>
                          <a:solidFill>
                            <a:srgbClr val="000000"/>
                          </a:solidFill>
                          <a:effectLst/>
                          <a:latin typeface="Futura Lt BT" charset="0"/>
                          <a:ea typeface="Futura Lt BT" charset="0"/>
                          <a:cs typeface="Futura Lt BT" charset="0"/>
                          <a:sym typeface="Futura Lt BT" charset="0"/>
                        </a:rPr>
                        <a:t>Bayfront Park</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Alexander Thomas</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Modified Confluence: Recreation and Civic Node</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4267960436"/>
                  </a:ext>
                </a:extLst>
              </a:tr>
              <a:tr h="282537">
                <a:tc rowSpan="2">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altLang="en-US" sz="1600" b="0" i="0" u="none" strike="noStrike" cap="none" normalizeH="0" baseline="0">
                          <a:ln>
                            <a:noFill/>
                          </a:ln>
                          <a:solidFill>
                            <a:srgbClr val="000000"/>
                          </a:solidFill>
                          <a:effectLst/>
                          <a:latin typeface="Futura Lt BT" charset="0"/>
                          <a:ea typeface="Futura Lt BT" charset="0"/>
                          <a:cs typeface="Futura Lt BT" charset="0"/>
                          <a:sym typeface="Futura Lt BT" charset="0"/>
                        </a:rPr>
                        <a:t>Downtown Interventions</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Lily Hung</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dirty="0">
                          <a:ln>
                            <a:noFill/>
                          </a:ln>
                          <a:solidFill>
                            <a:srgbClr val="000000"/>
                          </a:solidFill>
                          <a:effectLst/>
                          <a:latin typeface="Futura Lt BT" charset="0"/>
                          <a:ea typeface="Futura Lt BT" charset="0"/>
                          <a:cs typeface="Futura Lt BT" charset="0"/>
                          <a:sym typeface="Futura Lt BT" charset="0"/>
                        </a:rPr>
                        <a:t>  Healthcare Resort and Civic Plaza</a:t>
                      </a:r>
                      <a:endParaRPr kumimoji="0" lang="en-US" altLang="en-US" sz="1100" b="0" i="0" u="none" strike="noStrike" cap="none" normalizeH="0" baseline="0" dirty="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746893714"/>
                  </a:ext>
                </a:extLst>
              </a:tr>
              <a:tr h="301777">
                <a:tc vMerge="1">
                  <a:txBody>
                    <a:bodyPr/>
                    <a:lstStyle/>
                    <a:p>
                      <a:endParaRPr lang="en-US"/>
                    </a:p>
                  </a:txBody>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Silvia Aloisio</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Water Scape and Urban Canal</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3137754802"/>
                  </a:ext>
                </a:extLst>
              </a:tr>
              <a:tr h="282537">
                <a:tc rowSpan="3">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altLang="en-US" sz="1600" b="0" i="0" u="none" strike="noStrike" cap="none" normalizeH="0" baseline="0">
                          <a:ln>
                            <a:noFill/>
                          </a:ln>
                          <a:solidFill>
                            <a:srgbClr val="000000"/>
                          </a:solidFill>
                          <a:effectLst/>
                          <a:latin typeface="Futura Lt BT" charset="0"/>
                          <a:ea typeface="Futura Lt BT" charset="0"/>
                          <a:cs typeface="Futura Lt BT" charset="0"/>
                          <a:sym typeface="Futura Lt BT" charset="0"/>
                        </a:rPr>
                        <a:t>Colony</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Emily Porter</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Resilient Resort: Flood Resilience</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2755410584"/>
                  </a:ext>
                </a:extLst>
              </a:tr>
              <a:tr h="282537">
                <a:tc vMerge="1">
                  <a:txBody>
                    <a:bodyPr/>
                    <a:lstStyle/>
                    <a:p>
                      <a:endParaRPr lang="en-US"/>
                    </a:p>
                  </a:txBody>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Lauren Day</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National Tennis Training Resort and Stadium</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2170176598"/>
                  </a:ext>
                </a:extLst>
              </a:tr>
              <a:tr h="282537">
                <a:tc vMerge="1">
                  <a:txBody>
                    <a:bodyPr/>
                    <a:lstStyle/>
                    <a:p>
                      <a:endParaRPr lang="en-US"/>
                    </a:p>
                  </a:txBody>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Craig Nightingale</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Reef Resort: Reconstructing the Beach</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1744746880"/>
                  </a:ext>
                </a:extLst>
              </a:tr>
              <a:tr h="282537">
                <a:tc rowSpan="2">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tab pos="914400" algn="l"/>
                        </a:tabLst>
                      </a:pPr>
                      <a:r>
                        <a:rPr kumimoji="0" lang="en-US" altLang="en-US" sz="1600" b="0" i="0" u="none" strike="noStrike" cap="none" normalizeH="0" baseline="0" dirty="0">
                          <a:ln>
                            <a:noFill/>
                          </a:ln>
                          <a:solidFill>
                            <a:srgbClr val="000000"/>
                          </a:solidFill>
                          <a:effectLst/>
                          <a:latin typeface="Futura Lt BT" charset="0"/>
                          <a:ea typeface="Futura Lt BT" charset="0"/>
                          <a:cs typeface="Futura Lt BT" charset="0"/>
                          <a:sym typeface="Futura Lt BT" charset="0"/>
                        </a:rPr>
                        <a:t>South Key Threshold</a:t>
                      </a:r>
                      <a:endParaRPr kumimoji="0" lang="en-US" altLang="en-US" sz="1100" b="0" i="0" u="none" strike="noStrike" cap="none" normalizeH="0" baseline="0" dirty="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Xuancheng Zhu</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LoKeMOMA - Longboat Key Museum of Modern Art</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2957589073"/>
                  </a:ext>
                </a:extLst>
              </a:tr>
              <a:tr h="301777">
                <a:tc vMerge="1">
                  <a:txBody>
                    <a:bodyPr/>
                    <a:lstStyle/>
                    <a:p>
                      <a:endParaRPr lang="en-US"/>
                    </a:p>
                  </a:txBody>
                  <a:tcPr/>
                </a:tc>
                <a:tc>
                  <a:txBody>
                    <a:bodyPr/>
                    <a:lstStyle>
                      <a:lvl1pPr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342900" algn="l"/>
                        </a:tabLst>
                        <a:defRPr sz="3200">
                          <a:solidFill>
                            <a:srgbClr val="000000"/>
                          </a:solidFill>
                          <a:latin typeface="Gill Sans" charset="0"/>
                          <a:ea typeface="Gill Sans" charset="0"/>
                          <a:cs typeface="Gill Sans" charset="0"/>
                          <a:sym typeface="Gill Sans" charset="0"/>
                        </a:defRPr>
                      </a:lvl5pPr>
                      <a:lvl6pPr marL="23876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6pPr>
                      <a:lvl7pPr marL="28448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7pPr>
                      <a:lvl8pPr marL="33020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8pPr>
                      <a:lvl9pPr marL="3759200" indent="-533400" defTabSz="546100" fontAlgn="base" hangingPunct="0">
                        <a:spcBef>
                          <a:spcPts val="3500"/>
                        </a:spcBef>
                        <a:spcAft>
                          <a:spcPct val="0"/>
                        </a:spcAft>
                        <a:buSzPct val="171000"/>
                        <a:tabLst>
                          <a:tab pos="342900" algn="l"/>
                        </a:tabLst>
                        <a:defRPr sz="3200">
                          <a:solidFill>
                            <a:srgbClr val="000000"/>
                          </a:solidFill>
                          <a:latin typeface="Gill Sans" charset="0"/>
                          <a:ea typeface="Gill Sans" charset="0"/>
                          <a:cs typeface="Gill Sans" charset="0"/>
                          <a:sym typeface="Gill Sans" charset="0"/>
                        </a:defRPr>
                      </a:lvl9pPr>
                    </a:lstStyle>
                    <a:p>
                      <a:pPr marL="0" marR="0" lvl="0" indent="0" algn="l" defTabSz="546100" rtl="0" eaLnBrk="1" fontAlgn="base" latinLnBrk="0" hangingPunct="0">
                        <a:lnSpc>
                          <a:spcPct val="100000"/>
                        </a:lnSpc>
                        <a:spcBef>
                          <a:spcPct val="0"/>
                        </a:spcBef>
                        <a:spcAft>
                          <a:spcPct val="0"/>
                        </a:spcAft>
                        <a:buClrTx/>
                        <a:buSzTx/>
                        <a:buFontTx/>
                        <a:buNone/>
                        <a:tabLst>
                          <a:tab pos="342900" algn="l"/>
                        </a:tabLst>
                      </a:pPr>
                      <a:r>
                        <a:rPr kumimoji="0" lang="en-US" altLang="en-US" sz="1100" b="0" i="0" u="none" strike="noStrike" cap="none" normalizeH="0" baseline="0">
                          <a:ln>
                            <a:noFill/>
                          </a:ln>
                          <a:solidFill>
                            <a:srgbClr val="000000"/>
                          </a:solidFill>
                          <a:effectLst/>
                          <a:latin typeface="Futura Lt BT" charset="0"/>
                          <a:ea typeface="Futura Lt BT" charset="0"/>
                          <a:cs typeface="Futura Lt BT" charset="0"/>
                          <a:sym typeface="Futura Lt BT" charset="0"/>
                        </a:rPr>
                        <a:t>  Jessica Phillips</a:t>
                      </a:r>
                      <a:endParaRPr kumimoji="0" lang="en-US" altLang="en-US" sz="1100" b="0" i="0" u="none" strike="noStrike" cap="none" normalizeH="0" baseline="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tc>
                  <a:txBody>
                    <a:bodyPr/>
                    <a:lstStyle>
                      <a:lvl1pPr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1pPr>
                      <a:lvl2pPr marL="1041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2pPr>
                      <a:lvl3pPr marL="13335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3pPr>
                      <a:lvl4pPr marL="16383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4pPr>
                      <a:lvl5pPr marL="1930400" indent="-533400" algn="l">
                        <a:spcBef>
                          <a:spcPts val="3500"/>
                        </a:spcBef>
                        <a:buSzPct val="171000"/>
                        <a:tabLst>
                          <a:tab pos="914400" algn="l"/>
                        </a:tabLst>
                        <a:defRPr sz="3200">
                          <a:solidFill>
                            <a:srgbClr val="000000"/>
                          </a:solidFill>
                          <a:latin typeface="Gill Sans" charset="0"/>
                          <a:ea typeface="Gill Sans" charset="0"/>
                          <a:cs typeface="Gill Sans" charset="0"/>
                          <a:sym typeface="Gill Sans" charset="0"/>
                        </a:defRPr>
                      </a:lvl5pPr>
                      <a:lvl6pPr marL="23876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6pPr>
                      <a:lvl7pPr marL="28448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7pPr>
                      <a:lvl8pPr marL="33020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8pPr>
                      <a:lvl9pPr marL="3759200" indent="-533400" fontAlgn="base" hangingPunct="0">
                        <a:spcBef>
                          <a:spcPts val="3500"/>
                        </a:spcBef>
                        <a:spcAft>
                          <a:spcPct val="0"/>
                        </a:spcAft>
                        <a:buSzPct val="171000"/>
                        <a:tabLst>
                          <a:tab pos="914400" algn="l"/>
                        </a:tabLst>
                        <a:defRPr sz="3200">
                          <a:solidFill>
                            <a:srgbClr val="000000"/>
                          </a:solidFill>
                          <a:latin typeface="Gill Sans" charset="0"/>
                          <a:ea typeface="Gill Sans" charset="0"/>
                          <a:cs typeface="Gill Sans" charset="0"/>
                          <a:sym typeface="Gill Sans" charset="0"/>
                        </a:defRPr>
                      </a:lvl9pPr>
                    </a:lstStyle>
                    <a:p>
                      <a:pPr marL="0" marR="0" lvl="0" indent="0" algn="l" defTabSz="914400" rtl="0" eaLnBrk="1" fontAlgn="base" latinLnBrk="0" hangingPunct="0">
                        <a:lnSpc>
                          <a:spcPct val="100000"/>
                        </a:lnSpc>
                        <a:spcBef>
                          <a:spcPct val="0"/>
                        </a:spcBef>
                        <a:spcAft>
                          <a:spcPct val="0"/>
                        </a:spcAft>
                        <a:buClrTx/>
                        <a:buSzTx/>
                        <a:buFontTx/>
                        <a:buNone/>
                        <a:tabLst>
                          <a:tab pos="914400" algn="l"/>
                        </a:tabLst>
                      </a:pPr>
                      <a:r>
                        <a:rPr kumimoji="0" lang="en-US" altLang="en-US" sz="1100" b="0" i="0" u="none" strike="noStrike" cap="none" normalizeH="0" baseline="0" dirty="0">
                          <a:ln>
                            <a:noFill/>
                          </a:ln>
                          <a:solidFill>
                            <a:srgbClr val="000000"/>
                          </a:solidFill>
                          <a:effectLst/>
                          <a:latin typeface="Futura Lt BT" charset="0"/>
                          <a:ea typeface="Futura Lt BT" charset="0"/>
                          <a:cs typeface="Futura Lt BT" charset="0"/>
                          <a:sym typeface="Futura Lt BT" charset="0"/>
                        </a:rPr>
                        <a:t>  </a:t>
                      </a:r>
                      <a:r>
                        <a:rPr kumimoji="0" lang="en-US" altLang="en-US" sz="1100" b="0" i="0" u="none" strike="noStrike" cap="none" normalizeH="0" baseline="0" dirty="0" err="1">
                          <a:ln>
                            <a:noFill/>
                          </a:ln>
                          <a:solidFill>
                            <a:srgbClr val="000000"/>
                          </a:solidFill>
                          <a:effectLst/>
                          <a:latin typeface="Futura Lt BT" charset="0"/>
                          <a:ea typeface="Futura Lt BT" charset="0"/>
                          <a:cs typeface="Futura Lt BT" charset="0"/>
                          <a:sym typeface="Futura Lt BT" charset="0"/>
                        </a:rPr>
                        <a:t>Aquaponica</a:t>
                      </a:r>
                      <a:r>
                        <a:rPr kumimoji="0" lang="en-US" altLang="en-US" sz="1100" b="0" i="0" u="none" strike="noStrike" cap="none" normalizeH="0" baseline="0" dirty="0">
                          <a:ln>
                            <a:noFill/>
                          </a:ln>
                          <a:solidFill>
                            <a:srgbClr val="000000"/>
                          </a:solidFill>
                          <a:effectLst/>
                          <a:latin typeface="Futura Lt BT" charset="0"/>
                          <a:ea typeface="Futura Lt BT" charset="0"/>
                          <a:cs typeface="Futura Lt BT" charset="0"/>
                          <a:sym typeface="Futura Lt BT" charset="0"/>
                        </a:rPr>
                        <a:t>: Aquarium + Hydroponics</a:t>
                      </a:r>
                      <a:endParaRPr kumimoji="0" lang="en-US" altLang="en-US" sz="1100" b="0" i="0" u="none" strike="noStrike" cap="none" normalizeH="0" baseline="0" dirty="0">
                        <a:ln>
                          <a:noFill/>
                        </a:ln>
                        <a:solidFill>
                          <a:srgbClr val="000000"/>
                        </a:solidFill>
                        <a:effectLst/>
                        <a:latin typeface="+mn-lt" charset="0"/>
                        <a:ea typeface="+mn-ea" charset="0"/>
                        <a:cs typeface="+mn-ea" charset="0"/>
                        <a:sym typeface="Gill Sans" charset="0"/>
                      </a:endParaRPr>
                    </a:p>
                  </a:txBody>
                  <a:tcPr marL="28575" marR="28575" marT="28577" marB="28577" anchor="ctr" horzOverflow="overflow">
                    <a:lnL w="25400" cap="flat" cmpd="sng" algn="ctr">
                      <a:solidFill>
                        <a:srgbClr val="000000"/>
                      </a:solidFill>
                      <a:prstDash val="solid"/>
                      <a:miter lim="400000"/>
                      <a:headEnd type="none" w="med" len="med"/>
                      <a:tailEnd type="none" w="med" len="med"/>
                    </a:lnL>
                    <a:lnR w="25400" cap="flat" cmpd="sng" algn="ctr">
                      <a:solidFill>
                        <a:srgbClr val="000000"/>
                      </a:solidFill>
                      <a:prstDash val="solid"/>
                      <a:miter lim="400000"/>
                      <a:headEnd type="none" w="med" len="med"/>
                      <a:tailEnd type="none" w="med" len="med"/>
                    </a:lnR>
                    <a:lnT w="25400" cap="flat" cmpd="sng" algn="ctr">
                      <a:solidFill>
                        <a:srgbClr val="000000"/>
                      </a:solidFill>
                      <a:prstDash val="solid"/>
                      <a:miter lim="400000"/>
                      <a:headEnd type="none" w="med" len="med"/>
                      <a:tailEnd type="none" w="med" len="med"/>
                    </a:lnT>
                    <a:lnB w="25400" cap="flat" cmpd="sng" algn="ctr">
                      <a:solidFill>
                        <a:srgbClr val="000000"/>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2878017669"/>
                  </a:ext>
                </a:extLst>
              </a:tr>
            </a:tbl>
          </a:graphicData>
        </a:graphic>
      </p:graphicFrame>
    </p:spTree>
    <p:extLst>
      <p:ext uri="{BB962C8B-B14F-4D97-AF65-F5344CB8AC3E}">
        <p14:creationId xmlns:p14="http://schemas.microsoft.com/office/powerpoint/2010/main" val="410744107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CA6700C5-BCA9-4149-93C8-4862C51523E0}"/>
              </a:ext>
            </a:extLst>
          </p:cNvPr>
          <p:cNvSpPr>
            <a:spLocks/>
          </p:cNvSpPr>
          <p:nvPr/>
        </p:nvSpPr>
        <p:spPr bwMode="auto">
          <a:xfrm>
            <a:off x="7144" y="3188826"/>
            <a:ext cx="9144000"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Longbeach</a:t>
            </a:r>
          </a:p>
        </p:txBody>
      </p:sp>
    </p:spTree>
    <p:extLst>
      <p:ext uri="{BB962C8B-B14F-4D97-AF65-F5344CB8AC3E}">
        <p14:creationId xmlns:p14="http://schemas.microsoft.com/office/powerpoint/2010/main" val="114480168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longobook-student-spread-2.jpg">
            <a:extLst>
              <a:ext uri="{FF2B5EF4-FFF2-40B4-BE49-F238E27FC236}">
                <a16:creationId xmlns:a16="http://schemas.microsoft.com/office/drawing/2014/main" id="{AC8778EA-F7F9-4700-9F74-81B0AF362A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505" y="1091821"/>
            <a:ext cx="7540495" cy="5277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440736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longobook-student-spread-3.jpg">
            <a:extLst>
              <a:ext uri="{FF2B5EF4-FFF2-40B4-BE49-F238E27FC236}">
                <a16:creationId xmlns:a16="http://schemas.microsoft.com/office/drawing/2014/main" id="{013BC478-3B19-482F-B5AA-BF3FB069FD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0499" y="1082116"/>
            <a:ext cx="7553501" cy="5305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461285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longobook-student-spread-4.jpg">
            <a:extLst>
              <a:ext uri="{FF2B5EF4-FFF2-40B4-BE49-F238E27FC236}">
                <a16:creationId xmlns:a16="http://schemas.microsoft.com/office/drawing/2014/main" id="{B962F6A1-EBFF-4718-9335-FF7ED7FE66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0496" y="1091822"/>
            <a:ext cx="7553504" cy="5281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8737513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1">
            <a:extLst>
              <a:ext uri="{FF2B5EF4-FFF2-40B4-BE49-F238E27FC236}">
                <a16:creationId xmlns:a16="http://schemas.microsoft.com/office/drawing/2014/main" id="{7960A027-7EF8-4643-AFF7-A5F1D869DCB2}"/>
              </a:ext>
            </a:extLst>
          </p:cNvPr>
          <p:cNvSpPr>
            <a:spLocks/>
          </p:cNvSpPr>
          <p:nvPr/>
        </p:nvSpPr>
        <p:spPr bwMode="auto">
          <a:xfrm>
            <a:off x="7144" y="3188826"/>
            <a:ext cx="9144000"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Whitney Plaza</a:t>
            </a:r>
          </a:p>
        </p:txBody>
      </p:sp>
    </p:spTree>
    <p:extLst>
      <p:ext uri="{BB962C8B-B14F-4D97-AF65-F5344CB8AC3E}">
        <p14:creationId xmlns:p14="http://schemas.microsoft.com/office/powerpoint/2010/main" val="35909341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2100C4"/>
              </a:solidFill>
            </a:endParaRPr>
          </a:p>
        </p:txBody>
      </p:sp>
      <p:sp>
        <p:nvSpPr>
          <p:cNvPr id="9" name="Content Placeholder 8"/>
          <p:cNvSpPr>
            <a:spLocks noGrp="1"/>
          </p:cNvSpPr>
          <p:nvPr>
            <p:ph idx="1"/>
          </p:nvPr>
        </p:nvSpPr>
        <p:spPr/>
        <p:txBody>
          <a:bodyPr/>
          <a:lstStyle/>
          <a:p>
            <a:pPr marL="0" indent="0">
              <a:buNone/>
            </a:pPr>
            <a:endParaRPr lang="en-US" sz="4800"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57275"/>
            <a:ext cx="8458200" cy="5305425"/>
          </a:xfrm>
          <a:prstGeom prst="rect">
            <a:avLst/>
          </a:prstGeom>
        </p:spPr>
      </p:pic>
      <p:sp>
        <p:nvSpPr>
          <p:cNvPr id="7" name="TextBox 6"/>
          <p:cNvSpPr txBox="1"/>
          <p:nvPr/>
        </p:nvSpPr>
        <p:spPr>
          <a:xfrm>
            <a:off x="1122496" y="5325070"/>
            <a:ext cx="7661008" cy="923330"/>
          </a:xfrm>
          <a:prstGeom prst="rect">
            <a:avLst/>
          </a:prstGeom>
          <a:noFill/>
        </p:spPr>
        <p:txBody>
          <a:bodyPr wrap="none" rtlCol="0">
            <a:spAutoFit/>
          </a:bodyPr>
          <a:lstStyle/>
          <a:p>
            <a:r>
              <a:rPr lang="en-US" sz="5400" dirty="0">
                <a:solidFill>
                  <a:schemeClr val="accent3"/>
                </a:solidFill>
              </a:rPr>
              <a:t>SEA-LEVEL RISE:  SLR</a:t>
            </a:r>
          </a:p>
        </p:txBody>
      </p:sp>
      <p:sp>
        <p:nvSpPr>
          <p:cNvPr id="8" name="TextBox 7">
            <a:extLst>
              <a:ext uri="{FF2B5EF4-FFF2-40B4-BE49-F238E27FC236}">
                <a16:creationId xmlns:a16="http://schemas.microsoft.com/office/drawing/2014/main" id="{7BAE92F4-3383-4B9F-962E-068952A6FF45}"/>
              </a:ext>
            </a:extLst>
          </p:cNvPr>
          <p:cNvSpPr txBox="1"/>
          <p:nvPr/>
        </p:nvSpPr>
        <p:spPr>
          <a:xfrm>
            <a:off x="689884" y="224165"/>
            <a:ext cx="8454116" cy="523220"/>
          </a:xfrm>
          <a:prstGeom prst="rect">
            <a:avLst/>
          </a:prstGeom>
          <a:noFill/>
        </p:spPr>
        <p:txBody>
          <a:bodyPr wrap="square" rtlCol="0">
            <a:spAutoFit/>
          </a:bodyPr>
          <a:lstStyle/>
          <a:p>
            <a:r>
              <a:rPr lang="en-US" sz="2800" b="1" cap="all" dirty="0">
                <a:solidFill>
                  <a:schemeClr val="bg1"/>
                </a:solidFill>
              </a:rPr>
              <a:t>A Future of Resilient Infrastructure</a:t>
            </a:r>
            <a:endParaRPr lang="en-US" sz="2800" dirty="0">
              <a:solidFill>
                <a:schemeClr val="bg1"/>
              </a:solidFill>
            </a:endParaRPr>
          </a:p>
        </p:txBody>
      </p:sp>
      <p:sp>
        <p:nvSpPr>
          <p:cNvPr id="10" name="Title 9">
            <a:extLst>
              <a:ext uri="{FF2B5EF4-FFF2-40B4-BE49-F238E27FC236}">
                <a16:creationId xmlns:a16="http://schemas.microsoft.com/office/drawing/2014/main" id="{AEB37195-1DF7-4FD2-869F-24E127011D7B}"/>
              </a:ext>
            </a:extLst>
          </p:cNvPr>
          <p:cNvSpPr txBox="1">
            <a:spLocks noGrp="1"/>
          </p:cNvSpPr>
          <p:nvPr>
            <p:ph type="title"/>
          </p:nvPr>
        </p:nvSpPr>
        <p:spPr>
          <a:xfrm>
            <a:off x="304800" y="278140"/>
            <a:ext cx="8686800" cy="523220"/>
          </a:xfrm>
          <a:prstGeom prst="rect">
            <a:avLst/>
          </a:prstGeom>
          <a:noFill/>
        </p:spPr>
        <p:txBody>
          <a:bodyPr wrap="square" rtlCol="0">
            <a:spAutoFit/>
          </a:bodyPr>
          <a:lstStyle/>
          <a:p>
            <a:endParaRPr lang="en-US" sz="2800" dirty="0">
              <a:solidFill>
                <a:schemeClr val="bg1"/>
              </a:solidFill>
            </a:endParaRPr>
          </a:p>
        </p:txBody>
      </p:sp>
    </p:spTree>
    <p:extLst>
      <p:ext uri="{BB962C8B-B14F-4D97-AF65-F5344CB8AC3E}">
        <p14:creationId xmlns:p14="http://schemas.microsoft.com/office/powerpoint/2010/main" val="2942138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longobook-student-spread-6.jpg">
            <a:extLst>
              <a:ext uri="{FF2B5EF4-FFF2-40B4-BE49-F238E27FC236}">
                <a16:creationId xmlns:a16="http://schemas.microsoft.com/office/drawing/2014/main" id="{E7663F68-FA09-4440-A02C-529DF422A2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4323" y="1089262"/>
            <a:ext cx="7549677" cy="5284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4615150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longobook-student-spread-7.jpg">
            <a:extLst>
              <a:ext uri="{FF2B5EF4-FFF2-40B4-BE49-F238E27FC236}">
                <a16:creationId xmlns:a16="http://schemas.microsoft.com/office/drawing/2014/main" id="{FFF2E46B-9BA1-4BEF-A977-CF4F70164A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641" y="1091822"/>
            <a:ext cx="7546359" cy="528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137617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longobook-student-spread-8.jpg">
            <a:extLst>
              <a:ext uri="{FF2B5EF4-FFF2-40B4-BE49-F238E27FC236}">
                <a16:creationId xmlns:a16="http://schemas.microsoft.com/office/drawing/2014/main" id="{8FD88A53-8334-458F-8EBA-9DA9A73739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003" y="1091821"/>
            <a:ext cx="7546998" cy="5284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517865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longobook-student-spread-9.jpg">
            <a:extLst>
              <a:ext uri="{FF2B5EF4-FFF2-40B4-BE49-F238E27FC236}">
                <a16:creationId xmlns:a16="http://schemas.microsoft.com/office/drawing/2014/main" id="{AD9810DD-B6A2-41FD-A8CD-68B7560CBA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4963" y="1091822"/>
            <a:ext cx="7549037" cy="5283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281737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575B6470-6B52-4F87-B8BB-093774CC8D4B}"/>
              </a:ext>
            </a:extLst>
          </p:cNvPr>
          <p:cNvSpPr>
            <a:spLocks/>
          </p:cNvSpPr>
          <p:nvPr/>
        </p:nvSpPr>
        <p:spPr bwMode="auto">
          <a:xfrm>
            <a:off x="7144" y="3188826"/>
            <a:ext cx="9144000"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Harry’s and St. Jude’s Drive</a:t>
            </a:r>
          </a:p>
        </p:txBody>
      </p:sp>
    </p:spTree>
    <p:extLst>
      <p:ext uri="{BB962C8B-B14F-4D97-AF65-F5344CB8AC3E}">
        <p14:creationId xmlns:p14="http://schemas.microsoft.com/office/powerpoint/2010/main" val="370527528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longobook-student-spread-11.jpg">
            <a:extLst>
              <a:ext uri="{FF2B5EF4-FFF2-40B4-BE49-F238E27FC236}">
                <a16:creationId xmlns:a16="http://schemas.microsoft.com/office/drawing/2014/main" id="{520F2983-594D-4ED5-9FC6-FB2B331890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6362" y="1091822"/>
            <a:ext cx="7547638" cy="527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3555472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FF772FA1-7596-444C-8CB9-8ED18C47A4EE}"/>
              </a:ext>
            </a:extLst>
          </p:cNvPr>
          <p:cNvSpPr>
            <a:spLocks/>
          </p:cNvSpPr>
          <p:nvPr/>
        </p:nvSpPr>
        <p:spPr bwMode="auto">
          <a:xfrm>
            <a:off x="7144" y="3188826"/>
            <a:ext cx="9144000"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Centre Shops</a:t>
            </a:r>
          </a:p>
        </p:txBody>
      </p:sp>
    </p:spTree>
    <p:extLst>
      <p:ext uri="{BB962C8B-B14F-4D97-AF65-F5344CB8AC3E}">
        <p14:creationId xmlns:p14="http://schemas.microsoft.com/office/powerpoint/2010/main" val="391355718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longobook-student-spread-13.jpg">
            <a:extLst>
              <a:ext uri="{FF2B5EF4-FFF2-40B4-BE49-F238E27FC236}">
                <a16:creationId xmlns:a16="http://schemas.microsoft.com/office/drawing/2014/main" id="{F0FBEF3B-768E-413F-AD8E-6766D42B5D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6363" y="1091821"/>
            <a:ext cx="7547637" cy="5278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978543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F26D7E96-8A14-426A-B333-4B11F6812F42}"/>
              </a:ext>
            </a:extLst>
          </p:cNvPr>
          <p:cNvSpPr>
            <a:spLocks/>
          </p:cNvSpPr>
          <p:nvPr/>
        </p:nvSpPr>
        <p:spPr bwMode="auto">
          <a:xfrm>
            <a:off x="7144" y="3188826"/>
            <a:ext cx="9144000"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Twin Shores</a:t>
            </a:r>
          </a:p>
        </p:txBody>
      </p:sp>
    </p:spTree>
    <p:extLst>
      <p:ext uri="{BB962C8B-B14F-4D97-AF65-F5344CB8AC3E}">
        <p14:creationId xmlns:p14="http://schemas.microsoft.com/office/powerpoint/2010/main" val="280896182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longobook-student-spread-16.jpg">
            <a:extLst>
              <a:ext uri="{FF2B5EF4-FFF2-40B4-BE49-F238E27FC236}">
                <a16:creationId xmlns:a16="http://schemas.microsoft.com/office/drawing/2014/main" id="{3D213B2E-26AC-47BA-8871-E52E188F94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6788" y="1091821"/>
            <a:ext cx="7547212" cy="5276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9459807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solidFill>
                <a:srgbClr val="2100C4"/>
              </a:solidFill>
            </a:endParaRPr>
          </a:p>
        </p:txBody>
      </p:sp>
      <p:sp>
        <p:nvSpPr>
          <p:cNvPr id="9" name="Content Placeholder 8"/>
          <p:cNvSpPr>
            <a:spLocks noGrp="1"/>
          </p:cNvSpPr>
          <p:nvPr>
            <p:ph idx="1"/>
          </p:nvPr>
        </p:nvSpPr>
        <p:spPr/>
        <p:txBody>
          <a:bodyPr/>
          <a:lstStyle/>
          <a:p>
            <a:pPr marL="0" indent="0">
              <a:buNone/>
            </a:pPr>
            <a:endParaRPr lang="en-US" sz="4800" dirty="0"/>
          </a:p>
          <a:p>
            <a:pPr marL="0" indent="0">
              <a:buNone/>
            </a:pPr>
            <a:endParaRPr lang="en-US" dirty="0"/>
          </a:p>
        </p:txBody>
      </p:sp>
      <p:sp>
        <p:nvSpPr>
          <p:cNvPr id="7" name="TextBox 6"/>
          <p:cNvSpPr txBox="1"/>
          <p:nvPr/>
        </p:nvSpPr>
        <p:spPr>
          <a:xfrm>
            <a:off x="1122496" y="5325070"/>
            <a:ext cx="7661008" cy="923330"/>
          </a:xfrm>
          <a:prstGeom prst="rect">
            <a:avLst/>
          </a:prstGeom>
          <a:noFill/>
        </p:spPr>
        <p:txBody>
          <a:bodyPr wrap="none" rtlCol="0">
            <a:spAutoFit/>
          </a:bodyPr>
          <a:lstStyle/>
          <a:p>
            <a:r>
              <a:rPr lang="en-US" sz="5400" dirty="0">
                <a:solidFill>
                  <a:schemeClr val="accent3"/>
                </a:solidFill>
              </a:rPr>
              <a:t>SEA-LEVEL RISE:  SLR</a:t>
            </a:r>
          </a:p>
        </p:txBody>
      </p:sp>
      <p:pic>
        <p:nvPicPr>
          <p:cNvPr id="3" name="Picture 2"/>
          <p:cNvPicPr>
            <a:picLocks noChangeAspect="1"/>
          </p:cNvPicPr>
          <p:nvPr/>
        </p:nvPicPr>
        <p:blipFill>
          <a:blip r:embed="rId3"/>
          <a:stretch>
            <a:fillRect/>
          </a:stretch>
        </p:blipFill>
        <p:spPr>
          <a:xfrm>
            <a:off x="676275" y="1066800"/>
            <a:ext cx="8467725" cy="5334000"/>
          </a:xfrm>
          <a:prstGeom prst="rect">
            <a:avLst/>
          </a:prstGeom>
        </p:spPr>
      </p:pic>
      <p:sp>
        <p:nvSpPr>
          <p:cNvPr id="10" name="TextBox 9"/>
          <p:cNvSpPr txBox="1"/>
          <p:nvPr/>
        </p:nvSpPr>
        <p:spPr>
          <a:xfrm>
            <a:off x="1274896" y="5477470"/>
            <a:ext cx="7571303" cy="923330"/>
          </a:xfrm>
          <a:prstGeom prst="rect">
            <a:avLst/>
          </a:prstGeom>
          <a:noFill/>
        </p:spPr>
        <p:txBody>
          <a:bodyPr wrap="none" rtlCol="0">
            <a:spAutoFit/>
          </a:bodyPr>
          <a:lstStyle/>
          <a:p>
            <a:r>
              <a:rPr lang="en-US" sz="5400" dirty="0">
                <a:solidFill>
                  <a:schemeClr val="accent3"/>
                </a:solidFill>
              </a:rPr>
              <a:t>NUISANCE FLOODING</a:t>
            </a:r>
          </a:p>
        </p:txBody>
      </p:sp>
      <p:sp>
        <p:nvSpPr>
          <p:cNvPr id="11" name="TextBox 10">
            <a:extLst>
              <a:ext uri="{FF2B5EF4-FFF2-40B4-BE49-F238E27FC236}">
                <a16:creationId xmlns:a16="http://schemas.microsoft.com/office/drawing/2014/main" id="{FAB05ECF-BACD-47FF-BE67-6275A8648C87}"/>
              </a:ext>
            </a:extLst>
          </p:cNvPr>
          <p:cNvSpPr txBox="1"/>
          <p:nvPr/>
        </p:nvSpPr>
        <p:spPr>
          <a:xfrm>
            <a:off x="689884" y="224165"/>
            <a:ext cx="8454116" cy="523220"/>
          </a:xfrm>
          <a:prstGeom prst="rect">
            <a:avLst/>
          </a:prstGeom>
          <a:noFill/>
        </p:spPr>
        <p:txBody>
          <a:bodyPr wrap="square" rtlCol="0">
            <a:spAutoFit/>
          </a:bodyPr>
          <a:lstStyle/>
          <a:p>
            <a:r>
              <a:rPr lang="en-US" sz="2800" b="1" cap="all" dirty="0">
                <a:solidFill>
                  <a:schemeClr val="bg1"/>
                </a:solidFill>
              </a:rPr>
              <a:t>A Future of Resilient Infrastructure</a:t>
            </a:r>
            <a:endParaRPr lang="en-US" sz="2800" dirty="0">
              <a:solidFill>
                <a:schemeClr val="bg1"/>
              </a:solidFill>
            </a:endParaRPr>
          </a:p>
        </p:txBody>
      </p:sp>
    </p:spTree>
    <p:extLst>
      <p:ext uri="{BB962C8B-B14F-4D97-AF65-F5344CB8AC3E}">
        <p14:creationId xmlns:p14="http://schemas.microsoft.com/office/powerpoint/2010/main" val="2397137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longobook-student-spread-17-filtered.jpg">
            <a:extLst>
              <a:ext uri="{FF2B5EF4-FFF2-40B4-BE49-F238E27FC236}">
                <a16:creationId xmlns:a16="http://schemas.microsoft.com/office/drawing/2014/main" id="{1F4D3732-BAA1-4109-9211-62BD226AE3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9560" y="1105468"/>
            <a:ext cx="7544440" cy="5281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490630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184B0CD6-3331-4089-AD25-2ADA59A6C886}"/>
              </a:ext>
            </a:extLst>
          </p:cNvPr>
          <p:cNvSpPr>
            <a:spLocks/>
          </p:cNvSpPr>
          <p:nvPr/>
        </p:nvSpPr>
        <p:spPr bwMode="auto">
          <a:xfrm>
            <a:off x="7144" y="3188826"/>
            <a:ext cx="9144000"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Longboat Key Hilton</a:t>
            </a:r>
          </a:p>
        </p:txBody>
      </p:sp>
    </p:spTree>
    <p:extLst>
      <p:ext uri="{BB962C8B-B14F-4D97-AF65-F5344CB8AC3E}">
        <p14:creationId xmlns:p14="http://schemas.microsoft.com/office/powerpoint/2010/main" val="326263837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longobook-student-spread-19.jpg">
            <a:extLst>
              <a:ext uri="{FF2B5EF4-FFF2-40B4-BE49-F238E27FC236}">
                <a16:creationId xmlns:a16="http://schemas.microsoft.com/office/drawing/2014/main" id="{067A645E-773B-49B9-A085-90986C608E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6788" y="1091822"/>
            <a:ext cx="7547212" cy="5282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982148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longobook-student-spread-20.jpg">
            <a:extLst>
              <a:ext uri="{FF2B5EF4-FFF2-40B4-BE49-F238E27FC236}">
                <a16:creationId xmlns:a16="http://schemas.microsoft.com/office/drawing/2014/main" id="{21F18903-CCE9-49A2-BEF8-0F74934964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92994"/>
            <a:ext cx="7543800" cy="5283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437705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B4B515BF-F97F-47F0-92EC-F7D62540F8DC}"/>
              </a:ext>
            </a:extLst>
          </p:cNvPr>
          <p:cNvSpPr>
            <a:spLocks/>
          </p:cNvSpPr>
          <p:nvPr/>
        </p:nvSpPr>
        <p:spPr bwMode="auto">
          <a:xfrm>
            <a:off x="7144" y="3188826"/>
            <a:ext cx="9144000"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Bayfront Park</a:t>
            </a:r>
          </a:p>
        </p:txBody>
      </p:sp>
    </p:spTree>
    <p:extLst>
      <p:ext uri="{BB962C8B-B14F-4D97-AF65-F5344CB8AC3E}">
        <p14:creationId xmlns:p14="http://schemas.microsoft.com/office/powerpoint/2010/main" val="1777923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longobook-student-spread-22.jpg">
            <a:extLst>
              <a:ext uri="{FF2B5EF4-FFF2-40B4-BE49-F238E27FC236}">
                <a16:creationId xmlns:a16="http://schemas.microsoft.com/office/drawing/2014/main" id="{D5DE0E2F-ABB2-4EF4-9698-806887FD3D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169" y="1078173"/>
            <a:ext cx="7555832" cy="527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9768352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longobook-student-spread-23.jpg">
            <a:extLst>
              <a:ext uri="{FF2B5EF4-FFF2-40B4-BE49-F238E27FC236}">
                <a16:creationId xmlns:a16="http://schemas.microsoft.com/office/drawing/2014/main" id="{EE7CF224-AF9B-447B-8987-56BA5B7C06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167" y="1094874"/>
            <a:ext cx="7560147" cy="5269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716911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4018D80B-8A92-465F-BCAF-E0A95B595D76}"/>
              </a:ext>
            </a:extLst>
          </p:cNvPr>
          <p:cNvSpPr>
            <a:spLocks/>
          </p:cNvSpPr>
          <p:nvPr/>
        </p:nvSpPr>
        <p:spPr bwMode="auto">
          <a:xfrm>
            <a:off x="7144" y="3188826"/>
            <a:ext cx="9144000"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Downtown</a:t>
            </a:r>
          </a:p>
        </p:txBody>
      </p:sp>
    </p:spTree>
    <p:extLst>
      <p:ext uri="{BB962C8B-B14F-4D97-AF65-F5344CB8AC3E}">
        <p14:creationId xmlns:p14="http://schemas.microsoft.com/office/powerpoint/2010/main" val="313163877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longobook-student-spread-25.jpg">
            <a:extLst>
              <a:ext uri="{FF2B5EF4-FFF2-40B4-BE49-F238E27FC236}">
                <a16:creationId xmlns:a16="http://schemas.microsoft.com/office/drawing/2014/main" id="{C2E1BDCC-3822-40D8-9119-3ABC785248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6664" y="1034716"/>
            <a:ext cx="7557336" cy="53042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3001571"/>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longobook-student-spread-26.jpg">
            <a:extLst>
              <a:ext uri="{FF2B5EF4-FFF2-40B4-BE49-F238E27FC236}">
                <a16:creationId xmlns:a16="http://schemas.microsoft.com/office/drawing/2014/main" id="{4A8B83B6-80DA-481C-8C6E-7212E8BBC4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168" y="1094874"/>
            <a:ext cx="7555832" cy="5285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8371025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1A5"/>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119B818-0530-45CD-AEC9-4C9879FC90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1" y="1071966"/>
            <a:ext cx="7048499" cy="5279571"/>
          </a:xfrm>
        </p:spPr>
      </p:pic>
      <p:sp>
        <p:nvSpPr>
          <p:cNvPr id="8" name="Title 7">
            <a:extLst>
              <a:ext uri="{FF2B5EF4-FFF2-40B4-BE49-F238E27FC236}">
                <a16:creationId xmlns:a16="http://schemas.microsoft.com/office/drawing/2014/main" id="{29760997-83B8-4668-9C4F-C46D2FDBAB7B}"/>
              </a:ext>
            </a:extLst>
          </p:cNvPr>
          <p:cNvSpPr txBox="1">
            <a:spLocks noGrp="1"/>
          </p:cNvSpPr>
          <p:nvPr>
            <p:ph type="title"/>
          </p:nvPr>
        </p:nvSpPr>
        <p:spPr>
          <a:xfrm>
            <a:off x="304800" y="278140"/>
            <a:ext cx="8686800" cy="523220"/>
          </a:xfrm>
          <a:prstGeom prst="rect">
            <a:avLst/>
          </a:prstGeom>
          <a:noFill/>
        </p:spPr>
        <p:txBody>
          <a:bodyPr wrap="square" rtlCol="0">
            <a:spAutoFit/>
          </a:bodyPr>
          <a:lstStyle/>
          <a:p>
            <a:pPr algn="ctr"/>
            <a:r>
              <a:rPr lang="en-US" sz="2800" b="1" cap="all" dirty="0">
                <a:solidFill>
                  <a:schemeClr val="bg1"/>
                </a:solidFill>
              </a:rPr>
              <a:t>A Future of Resilient Infrastructure</a:t>
            </a:r>
            <a:endParaRPr lang="en-US" sz="2800" dirty="0">
              <a:solidFill>
                <a:schemeClr val="bg1"/>
              </a:solidFill>
            </a:endParaRPr>
          </a:p>
        </p:txBody>
      </p:sp>
    </p:spTree>
    <p:extLst>
      <p:ext uri="{BB962C8B-B14F-4D97-AF65-F5344CB8AC3E}">
        <p14:creationId xmlns:p14="http://schemas.microsoft.com/office/powerpoint/2010/main" val="14812681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longobook-student-spread-27.jpg">
            <a:extLst>
              <a:ext uri="{FF2B5EF4-FFF2-40B4-BE49-F238E27FC236}">
                <a16:creationId xmlns:a16="http://schemas.microsoft.com/office/drawing/2014/main" id="{5D766B2E-6B87-4852-A98D-A66019F958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168" y="1046747"/>
            <a:ext cx="7555832" cy="5285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5226217"/>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53F45A66-B398-4083-8768-BB5F265E42AE}"/>
              </a:ext>
            </a:extLst>
          </p:cNvPr>
          <p:cNvSpPr>
            <a:spLocks/>
          </p:cNvSpPr>
          <p:nvPr/>
        </p:nvSpPr>
        <p:spPr bwMode="auto">
          <a:xfrm>
            <a:off x="7144" y="3188826"/>
            <a:ext cx="9144000"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The Colony</a:t>
            </a:r>
          </a:p>
        </p:txBody>
      </p:sp>
    </p:spTree>
    <p:extLst>
      <p:ext uri="{BB962C8B-B14F-4D97-AF65-F5344CB8AC3E}">
        <p14:creationId xmlns:p14="http://schemas.microsoft.com/office/powerpoint/2010/main" val="243464125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longobook-student-spread-29.jpg">
            <a:extLst>
              <a:ext uri="{FF2B5EF4-FFF2-40B4-BE49-F238E27FC236}">
                <a16:creationId xmlns:a16="http://schemas.microsoft.com/office/drawing/2014/main" id="{0103FB85-048C-40C0-8840-F14AC6BEBA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168" y="1094874"/>
            <a:ext cx="7555832" cy="5273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1449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longobook-student-spread-30.jpg">
            <a:extLst>
              <a:ext uri="{FF2B5EF4-FFF2-40B4-BE49-F238E27FC236}">
                <a16:creationId xmlns:a16="http://schemas.microsoft.com/office/drawing/2014/main" id="{3ABA93C7-8C22-4C39-BCF2-6657B55114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94874"/>
            <a:ext cx="7543800" cy="5275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744078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longobook-student-spread-31.jpg">
            <a:extLst>
              <a:ext uri="{FF2B5EF4-FFF2-40B4-BE49-F238E27FC236}">
                <a16:creationId xmlns:a16="http://schemas.microsoft.com/office/drawing/2014/main" id="{5FCC2571-B4CA-4721-9883-3CEC9A7D4D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1779" y="1094874"/>
            <a:ext cx="7562221" cy="533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9864909"/>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longobook-student-spread-32.jpg">
            <a:extLst>
              <a:ext uri="{FF2B5EF4-FFF2-40B4-BE49-F238E27FC236}">
                <a16:creationId xmlns:a16="http://schemas.microsoft.com/office/drawing/2014/main" id="{5E79B405-9C46-4BF8-A7A7-A0A6A93E9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0436" y="1091821"/>
            <a:ext cx="7533564" cy="5283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6784133"/>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longobook-student-spread-33.jpg">
            <a:extLst>
              <a:ext uri="{FF2B5EF4-FFF2-40B4-BE49-F238E27FC236}">
                <a16:creationId xmlns:a16="http://schemas.microsoft.com/office/drawing/2014/main" id="{FC425C0A-3860-4AD5-A82F-20A7960F26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6788" y="1091822"/>
            <a:ext cx="7547212" cy="5286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74730826"/>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longobook-student-spread-34.jpg">
            <a:extLst>
              <a:ext uri="{FF2B5EF4-FFF2-40B4-BE49-F238E27FC236}">
                <a16:creationId xmlns:a16="http://schemas.microsoft.com/office/drawing/2014/main" id="{0A446920-41DB-4DBF-8FE0-5AC7F573EB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001" y="1078173"/>
            <a:ext cx="7546999" cy="5311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37752225"/>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B313304F-7591-4586-82B2-5435E57CAC54}"/>
              </a:ext>
            </a:extLst>
          </p:cNvPr>
          <p:cNvSpPr>
            <a:spLocks/>
          </p:cNvSpPr>
          <p:nvPr/>
        </p:nvSpPr>
        <p:spPr bwMode="auto">
          <a:xfrm>
            <a:off x="7144" y="3188826"/>
            <a:ext cx="9144000"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a:latin typeface="Futura Lt BT" charset="0"/>
                <a:ea typeface="Futura Lt BT" charset="0"/>
                <a:cs typeface="Futura Lt BT" charset="0"/>
                <a:sym typeface="Futura Lt BT" charset="0"/>
              </a:rPr>
              <a:t>South Key Threshold</a:t>
            </a:r>
          </a:p>
        </p:txBody>
      </p:sp>
    </p:spTree>
    <p:extLst>
      <p:ext uri="{BB962C8B-B14F-4D97-AF65-F5344CB8AC3E}">
        <p14:creationId xmlns:p14="http://schemas.microsoft.com/office/powerpoint/2010/main" val="3549106174"/>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longobook-student-spread-36.jpg">
            <a:extLst>
              <a:ext uri="{FF2B5EF4-FFF2-40B4-BE49-F238E27FC236}">
                <a16:creationId xmlns:a16="http://schemas.microsoft.com/office/drawing/2014/main" id="{736589C6-4D07-4737-927E-2A1B1B991A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6788" y="1091821"/>
            <a:ext cx="7547212" cy="5264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183543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1A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E2D1-4D33-411A-9796-F2C2EE2044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64F8E97-C815-45FC-80B3-771DD93651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0819" y="1143000"/>
            <a:ext cx="6807200" cy="5105400"/>
          </a:xfrm>
        </p:spPr>
      </p:pic>
    </p:spTree>
    <p:extLst>
      <p:ext uri="{BB962C8B-B14F-4D97-AF65-F5344CB8AC3E}">
        <p14:creationId xmlns:p14="http://schemas.microsoft.com/office/powerpoint/2010/main" val="3765653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descr="longobook-student-spread-37.jpg">
            <a:extLst>
              <a:ext uri="{FF2B5EF4-FFF2-40B4-BE49-F238E27FC236}">
                <a16:creationId xmlns:a16="http://schemas.microsoft.com/office/drawing/2014/main" id="{C4939A13-AF1C-4528-A300-62B22E6ADC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9140" y="1105470"/>
            <a:ext cx="7544860" cy="52702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9545127"/>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longobook-student-spread-38.jpg">
            <a:extLst>
              <a:ext uri="{FF2B5EF4-FFF2-40B4-BE49-F238E27FC236}">
                <a16:creationId xmlns:a16="http://schemas.microsoft.com/office/drawing/2014/main" id="{DFA29726-9F98-42B6-9318-DFFCEF1ED8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9933" y="1105469"/>
            <a:ext cx="7534067" cy="5268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7997380"/>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longobook-student-spread-39.jpg">
            <a:extLst>
              <a:ext uri="{FF2B5EF4-FFF2-40B4-BE49-F238E27FC236}">
                <a16:creationId xmlns:a16="http://schemas.microsoft.com/office/drawing/2014/main" id="{E6592334-EF57-41F5-8C84-B3A6F62A7E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44" y="1105470"/>
            <a:ext cx="7543756" cy="52628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53807589"/>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a:extLst>
              <a:ext uri="{FF2B5EF4-FFF2-40B4-BE49-F238E27FC236}">
                <a16:creationId xmlns:a16="http://schemas.microsoft.com/office/drawing/2014/main" id="{7F7B2C5A-2B33-4B7A-9A82-38894D2E7747}"/>
              </a:ext>
            </a:extLst>
          </p:cNvPr>
          <p:cNvSpPr>
            <a:spLocks/>
          </p:cNvSpPr>
          <p:nvPr/>
        </p:nvSpPr>
        <p:spPr bwMode="auto">
          <a:xfrm>
            <a:off x="3507475" y="308829"/>
            <a:ext cx="5281683"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dirty="0">
                <a:solidFill>
                  <a:schemeClr val="bg1"/>
                </a:solidFill>
                <a:latin typeface="Futura Lt BT" charset="0"/>
                <a:ea typeface="Futura Lt BT" charset="0"/>
                <a:cs typeface="Futura Lt BT" charset="0"/>
                <a:sym typeface="Futura Lt BT" charset="0"/>
              </a:rPr>
              <a:t>Recommendations Summary</a:t>
            </a:r>
            <a:endParaRPr lang="en-US" altLang="en-US" sz="2025" dirty="0">
              <a:solidFill>
                <a:schemeClr val="bg1"/>
              </a:solidFill>
            </a:endParaRPr>
          </a:p>
        </p:txBody>
      </p:sp>
      <p:sp>
        <p:nvSpPr>
          <p:cNvPr id="67587" name="Rectangle 2">
            <a:extLst>
              <a:ext uri="{FF2B5EF4-FFF2-40B4-BE49-F238E27FC236}">
                <a16:creationId xmlns:a16="http://schemas.microsoft.com/office/drawing/2014/main" id="{92344069-DE70-4575-9AEA-10F6A43E936E}"/>
              </a:ext>
            </a:extLst>
          </p:cNvPr>
          <p:cNvSpPr>
            <a:spLocks/>
          </p:cNvSpPr>
          <p:nvPr/>
        </p:nvSpPr>
        <p:spPr bwMode="auto">
          <a:xfrm>
            <a:off x="1596788" y="1302995"/>
            <a:ext cx="7343616" cy="4473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marL="833438" indent="-514350" algn="ctr" defTabSz="457200">
              <a:tabLst>
                <a:tab pos="457200" algn="l"/>
              </a:tabLst>
              <a:defRPr sz="3600">
                <a:solidFill>
                  <a:srgbClr val="000000"/>
                </a:solidFill>
                <a:latin typeface="Gill Sans" charset="0"/>
                <a:ea typeface="Gill Sans" charset="0"/>
                <a:cs typeface="Gill Sans" charset="0"/>
                <a:sym typeface="Gill Sans" charset="0"/>
              </a:defRPr>
            </a:lvl1pPr>
            <a:lvl2pPr marL="742950" indent="-285750" algn="ctr" defTabSz="457200">
              <a:tabLst>
                <a:tab pos="457200" algn="l"/>
              </a:tabLst>
              <a:defRPr sz="3600">
                <a:solidFill>
                  <a:srgbClr val="000000"/>
                </a:solidFill>
                <a:latin typeface="Gill Sans" charset="0"/>
                <a:ea typeface="Gill Sans" charset="0"/>
                <a:cs typeface="Gill Sans" charset="0"/>
                <a:sym typeface="Gill Sans" charset="0"/>
              </a:defRPr>
            </a:lvl2pPr>
            <a:lvl3pPr marL="1143000" indent="-228600" algn="ctr" defTabSz="457200">
              <a:tabLst>
                <a:tab pos="457200" algn="l"/>
              </a:tabLst>
              <a:defRPr sz="3600">
                <a:solidFill>
                  <a:srgbClr val="000000"/>
                </a:solidFill>
                <a:latin typeface="Gill Sans" charset="0"/>
                <a:ea typeface="Gill Sans" charset="0"/>
                <a:cs typeface="Gill Sans" charset="0"/>
                <a:sym typeface="Gill Sans" charset="0"/>
              </a:defRPr>
            </a:lvl3pPr>
            <a:lvl4pPr marL="1600200" indent="-228600" algn="ctr" defTabSz="457200">
              <a:tabLst>
                <a:tab pos="457200" algn="l"/>
              </a:tabLst>
              <a:defRPr sz="3600">
                <a:solidFill>
                  <a:srgbClr val="000000"/>
                </a:solidFill>
                <a:latin typeface="Gill Sans" charset="0"/>
                <a:ea typeface="Gill Sans" charset="0"/>
                <a:cs typeface="Gill Sans" charset="0"/>
                <a:sym typeface="Gill Sans" charset="0"/>
              </a:defRPr>
            </a:lvl4pPr>
            <a:lvl5pPr marL="2057400" indent="-228600" algn="ctr" defTabSz="457200">
              <a:tabLst>
                <a:tab pos="457200" algn="l"/>
              </a:tabLst>
              <a:defRPr sz="3600">
                <a:solidFill>
                  <a:srgbClr val="000000"/>
                </a:solidFill>
                <a:latin typeface="Gill Sans" charset="0"/>
                <a:ea typeface="Gill Sans" charset="0"/>
                <a:cs typeface="Gill Sans" charset="0"/>
                <a:sym typeface="Gill Sans" charset="0"/>
              </a:defRPr>
            </a:lvl5pPr>
            <a:lvl6pPr marL="2514600" indent="-228600" algn="ctr" defTabSz="457200" eaLnBrk="0" fontAlgn="base" hangingPunct="0">
              <a:spcBef>
                <a:spcPct val="0"/>
              </a:spcBef>
              <a:spcAft>
                <a:spcPct val="0"/>
              </a:spcAft>
              <a:tabLst>
                <a:tab pos="457200" algn="l"/>
              </a:tabLst>
              <a:defRPr sz="3600">
                <a:solidFill>
                  <a:srgbClr val="000000"/>
                </a:solidFill>
                <a:latin typeface="Gill Sans" charset="0"/>
                <a:ea typeface="Gill Sans" charset="0"/>
                <a:cs typeface="Gill Sans" charset="0"/>
                <a:sym typeface="Gill Sans" charset="0"/>
              </a:defRPr>
            </a:lvl6pPr>
            <a:lvl7pPr marL="2971800" indent="-228600" algn="ctr" defTabSz="457200" eaLnBrk="0" fontAlgn="base" hangingPunct="0">
              <a:spcBef>
                <a:spcPct val="0"/>
              </a:spcBef>
              <a:spcAft>
                <a:spcPct val="0"/>
              </a:spcAft>
              <a:tabLst>
                <a:tab pos="457200" algn="l"/>
              </a:tabLst>
              <a:defRPr sz="3600">
                <a:solidFill>
                  <a:srgbClr val="000000"/>
                </a:solidFill>
                <a:latin typeface="Gill Sans" charset="0"/>
                <a:ea typeface="Gill Sans" charset="0"/>
                <a:cs typeface="Gill Sans" charset="0"/>
                <a:sym typeface="Gill Sans" charset="0"/>
              </a:defRPr>
            </a:lvl7pPr>
            <a:lvl8pPr marL="3429000" indent="-228600" algn="ctr" defTabSz="457200" eaLnBrk="0" fontAlgn="base" hangingPunct="0">
              <a:spcBef>
                <a:spcPct val="0"/>
              </a:spcBef>
              <a:spcAft>
                <a:spcPct val="0"/>
              </a:spcAft>
              <a:tabLst>
                <a:tab pos="457200" algn="l"/>
              </a:tabLst>
              <a:defRPr sz="3600">
                <a:solidFill>
                  <a:srgbClr val="000000"/>
                </a:solidFill>
                <a:latin typeface="Gill Sans" charset="0"/>
                <a:ea typeface="Gill Sans" charset="0"/>
                <a:cs typeface="Gill Sans" charset="0"/>
                <a:sym typeface="Gill Sans" charset="0"/>
              </a:defRPr>
            </a:lvl8pPr>
            <a:lvl9pPr marL="3886200" indent="-228600" algn="ctr" defTabSz="457200" eaLnBrk="0" fontAlgn="base" hangingPunct="0">
              <a:spcBef>
                <a:spcPct val="0"/>
              </a:spcBef>
              <a:spcAft>
                <a:spcPct val="0"/>
              </a:spcAft>
              <a:tabLst>
                <a:tab pos="457200" algn="l"/>
              </a:tabLst>
              <a:defRPr sz="3600">
                <a:solidFill>
                  <a:srgbClr val="000000"/>
                </a:solidFill>
                <a:latin typeface="Gill Sans" charset="0"/>
                <a:ea typeface="Gill Sans" charset="0"/>
                <a:cs typeface="Gill Sans" charset="0"/>
                <a:sym typeface="Gill Sans" charset="0"/>
              </a:defRPr>
            </a:lvl9pPr>
          </a:lstStyle>
          <a:p>
            <a:pPr algn="l" eaLnBrk="1"/>
            <a:endParaRPr lang="en-US" altLang="en-US" sz="1688" dirty="0">
              <a:latin typeface="Futura Lt BT" charset="0"/>
              <a:ea typeface="Futura Lt BT" charset="0"/>
              <a:cs typeface="Futura Lt BT" charset="0"/>
              <a:sym typeface="Futura Lt BT" charset="0"/>
            </a:endParaRPr>
          </a:p>
          <a:p>
            <a:pPr algn="l" eaLnBrk="1"/>
            <a:r>
              <a:rPr lang="en-US" altLang="en-US" sz="1688" dirty="0">
                <a:latin typeface="Futura Lt BT" charset="0"/>
                <a:ea typeface="Futura Lt BT" charset="0"/>
                <a:cs typeface="Futura Lt BT" charset="0"/>
                <a:sym typeface="Futura Lt BT" charset="0"/>
              </a:rPr>
              <a:t>1.	Establish a process for bringing the varied and numerous desirable existing developments into regulatory conformance.</a:t>
            </a:r>
          </a:p>
          <a:p>
            <a:pPr algn="l" eaLnBrk="1"/>
            <a:r>
              <a:rPr lang="en-US" altLang="en-US" sz="1688" dirty="0">
                <a:latin typeface="Futura Lt BT" charset="0"/>
                <a:ea typeface="Futura Lt BT" charset="0"/>
                <a:cs typeface="Futura Lt BT" charset="0"/>
                <a:sym typeface="Futura Lt BT" charset="0"/>
              </a:rPr>
              <a:t>  </a:t>
            </a:r>
          </a:p>
          <a:p>
            <a:pPr algn="l" eaLnBrk="1"/>
            <a:r>
              <a:rPr lang="en-US" altLang="en-US" sz="1688" dirty="0">
                <a:latin typeface="Futura Lt BT" charset="0"/>
                <a:ea typeface="Futura Lt BT" charset="0"/>
                <a:cs typeface="Futura Lt BT" charset="0"/>
                <a:sym typeface="Futura Lt BT" charset="0"/>
              </a:rPr>
              <a:t>2.	Establish growth targets and a strategic timeline for those targets for the near and long-term – 5, 10, 25, 50 and 100 years.</a:t>
            </a:r>
          </a:p>
          <a:p>
            <a:pPr algn="l" eaLnBrk="1"/>
            <a:endParaRPr lang="en-US" altLang="en-US" sz="1688" dirty="0">
              <a:latin typeface="Futura Lt BT" charset="0"/>
              <a:ea typeface="Futura Lt BT" charset="0"/>
              <a:cs typeface="Futura Lt BT" charset="0"/>
              <a:sym typeface="Futura Lt BT" charset="0"/>
            </a:endParaRPr>
          </a:p>
          <a:p>
            <a:pPr algn="l" eaLnBrk="1"/>
            <a:r>
              <a:rPr lang="en-US" altLang="en-US" sz="1688" dirty="0">
                <a:latin typeface="Futura Lt BT" charset="0"/>
                <a:ea typeface="Futura Lt BT" charset="0"/>
                <a:cs typeface="Futura Lt BT" charset="0"/>
                <a:sym typeface="Futura Lt BT" charset="0"/>
              </a:rPr>
              <a:t>3.	Sea level rise impacts must be evaluated on an ongoing basis and mitigation strategies should be incorporated into all land use regulations and municipal investments.</a:t>
            </a:r>
          </a:p>
          <a:p>
            <a:pPr algn="l" eaLnBrk="1"/>
            <a:endParaRPr lang="en-US" altLang="en-US" sz="1688" dirty="0">
              <a:latin typeface="Futura Lt BT" charset="0"/>
              <a:ea typeface="Futura Lt BT" charset="0"/>
              <a:cs typeface="Futura Lt BT" charset="0"/>
              <a:sym typeface="Futura Lt BT" charset="0"/>
            </a:endParaRPr>
          </a:p>
          <a:p>
            <a:pPr algn="l" eaLnBrk="1"/>
            <a:r>
              <a:rPr lang="en-US" altLang="en-US" sz="1688" dirty="0">
                <a:latin typeface="Futura Lt BT" charset="0"/>
                <a:ea typeface="Futura Lt BT" charset="0"/>
                <a:cs typeface="Futura Lt BT" charset="0"/>
                <a:sym typeface="Futura Lt BT" charset="0"/>
              </a:rPr>
              <a:t>4.	Conceptual analyses suggest that the current infrastructure could support approximately 5,000 more residents.</a:t>
            </a:r>
          </a:p>
          <a:p>
            <a:pPr algn="l" eaLnBrk="1"/>
            <a:endParaRPr lang="en-US" altLang="en-US" sz="1688" dirty="0">
              <a:latin typeface="Futura Lt BT" charset="0"/>
              <a:ea typeface="Futura Lt BT" charset="0"/>
              <a:cs typeface="Futura Lt BT" charset="0"/>
              <a:sym typeface="Futura Lt BT" charset="0"/>
            </a:endParaRPr>
          </a:p>
          <a:p>
            <a:pPr algn="l" eaLnBrk="1"/>
            <a:r>
              <a:rPr lang="en-US" altLang="en-US" sz="1688" dirty="0">
                <a:latin typeface="Futura Lt BT" charset="0"/>
                <a:ea typeface="Futura Lt BT" charset="0"/>
                <a:cs typeface="Futura Lt BT" charset="0"/>
                <a:sym typeface="Futura Lt BT" charset="0"/>
              </a:rPr>
              <a:t>5.	Substantial changes or a rewrite of the current land development regulations is needed.</a:t>
            </a:r>
          </a:p>
        </p:txBody>
      </p:sp>
    </p:spTree>
    <p:extLst>
      <p:ext uri="{BB962C8B-B14F-4D97-AF65-F5344CB8AC3E}">
        <p14:creationId xmlns:p14="http://schemas.microsoft.com/office/powerpoint/2010/main" val="665232558"/>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a:extLst>
              <a:ext uri="{FF2B5EF4-FFF2-40B4-BE49-F238E27FC236}">
                <a16:creationId xmlns:a16="http://schemas.microsoft.com/office/drawing/2014/main" id="{D9D82918-CD2B-41EE-8895-375DEE5E8F8D}"/>
              </a:ext>
            </a:extLst>
          </p:cNvPr>
          <p:cNvSpPr>
            <a:spLocks/>
          </p:cNvSpPr>
          <p:nvPr/>
        </p:nvSpPr>
        <p:spPr bwMode="auto">
          <a:xfrm>
            <a:off x="2169993" y="308830"/>
            <a:ext cx="7547213" cy="473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algn="ctr">
              <a:defRPr sz="3600">
                <a:solidFill>
                  <a:srgbClr val="000000"/>
                </a:solidFill>
                <a:latin typeface="Gill Sans" charset="0"/>
                <a:ea typeface="Gill Sans" charset="0"/>
                <a:cs typeface="Gill Sans" charset="0"/>
                <a:sym typeface="Gill Sans" charset="0"/>
              </a:defRPr>
            </a:lvl1pPr>
            <a:lvl2pPr marL="742950" indent="-285750" algn="ctr">
              <a:defRPr sz="3600">
                <a:solidFill>
                  <a:srgbClr val="000000"/>
                </a:solidFill>
                <a:latin typeface="Gill Sans" charset="0"/>
                <a:ea typeface="Gill Sans" charset="0"/>
                <a:cs typeface="Gill Sans" charset="0"/>
                <a:sym typeface="Gill Sans" charset="0"/>
              </a:defRPr>
            </a:lvl2pPr>
            <a:lvl3pPr marL="1143000" indent="-228600" algn="ctr">
              <a:defRPr sz="3600">
                <a:solidFill>
                  <a:srgbClr val="000000"/>
                </a:solidFill>
                <a:latin typeface="Gill Sans" charset="0"/>
                <a:ea typeface="Gill Sans" charset="0"/>
                <a:cs typeface="Gill Sans" charset="0"/>
                <a:sym typeface="Gill Sans" charset="0"/>
              </a:defRPr>
            </a:lvl3pPr>
            <a:lvl4pPr marL="1600200" indent="-228600" algn="ctr">
              <a:defRPr sz="3600">
                <a:solidFill>
                  <a:srgbClr val="000000"/>
                </a:solidFill>
                <a:latin typeface="Gill Sans" charset="0"/>
                <a:ea typeface="Gill Sans" charset="0"/>
                <a:cs typeface="Gill Sans" charset="0"/>
                <a:sym typeface="Gill Sans" charset="0"/>
              </a:defRPr>
            </a:lvl4pPr>
            <a:lvl5pPr marL="2057400" indent="-228600" algn="ctr">
              <a:defRPr sz="3600">
                <a:solidFill>
                  <a:srgbClr val="000000"/>
                </a:solidFill>
                <a:latin typeface="Gill Sans" charset="0"/>
                <a:ea typeface="Gill Sans" charset="0"/>
                <a:cs typeface="Gill Sans" charset="0"/>
                <a:sym typeface="Gill Sans" charset="0"/>
              </a:defRPr>
            </a:lvl5pPr>
            <a:lvl6pPr marL="25146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6pPr>
            <a:lvl7pPr marL="29718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7pPr>
            <a:lvl8pPr marL="34290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8pPr>
            <a:lvl9pPr marL="3886200" indent="-228600" algn="ctr" defTabSz="546100" eaLnBrk="0" fontAlgn="base" hangingPunct="0">
              <a:spcBef>
                <a:spcPct val="0"/>
              </a:spcBef>
              <a:spcAft>
                <a:spcPct val="0"/>
              </a:spcAft>
              <a:defRPr sz="3600">
                <a:solidFill>
                  <a:srgbClr val="000000"/>
                </a:solidFill>
                <a:latin typeface="Gill Sans" charset="0"/>
                <a:ea typeface="Gill Sans" charset="0"/>
                <a:cs typeface="Gill Sans" charset="0"/>
                <a:sym typeface="Gill Sans" charset="0"/>
              </a:defRPr>
            </a:lvl9pPr>
          </a:lstStyle>
          <a:p>
            <a:pPr eaLnBrk="1"/>
            <a:r>
              <a:rPr lang="en-US" altLang="en-US" sz="2700" dirty="0">
                <a:solidFill>
                  <a:schemeClr val="bg1"/>
                </a:solidFill>
                <a:latin typeface="Futura Lt BT" charset="0"/>
                <a:ea typeface="Futura Lt BT" charset="0"/>
                <a:cs typeface="Futura Lt BT" charset="0"/>
                <a:sym typeface="Futura Lt BT" charset="0"/>
              </a:rPr>
              <a:t>Recommendations Summary</a:t>
            </a:r>
            <a:endParaRPr lang="en-US" altLang="en-US" sz="2025" dirty="0">
              <a:solidFill>
                <a:schemeClr val="bg1"/>
              </a:solidFill>
            </a:endParaRPr>
          </a:p>
        </p:txBody>
      </p:sp>
      <p:sp>
        <p:nvSpPr>
          <p:cNvPr id="68611" name="Rectangle 2">
            <a:extLst>
              <a:ext uri="{FF2B5EF4-FFF2-40B4-BE49-F238E27FC236}">
                <a16:creationId xmlns:a16="http://schemas.microsoft.com/office/drawing/2014/main" id="{3844061E-DFF3-451B-829C-E884C45C5F03}"/>
              </a:ext>
            </a:extLst>
          </p:cNvPr>
          <p:cNvSpPr>
            <a:spLocks/>
          </p:cNvSpPr>
          <p:nvPr/>
        </p:nvSpPr>
        <p:spPr bwMode="auto">
          <a:xfrm>
            <a:off x="1521724" y="868036"/>
            <a:ext cx="7438031" cy="5512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8575" tIns="28575" rIns="28575" bIns="28575" anchor="ctr">
            <a:spAutoFit/>
          </a:bodyPr>
          <a:lstStyle>
            <a:lvl1pPr marL="876300" indent="-588963" algn="ctr" defTabSz="457200">
              <a:tabLst>
                <a:tab pos="76200" algn="l"/>
              </a:tabLst>
              <a:defRPr sz="3600">
                <a:solidFill>
                  <a:srgbClr val="000000"/>
                </a:solidFill>
                <a:latin typeface="Gill Sans" charset="0"/>
                <a:ea typeface="Gill Sans" charset="0"/>
                <a:cs typeface="Gill Sans" charset="0"/>
                <a:sym typeface="Gill Sans" charset="0"/>
              </a:defRPr>
            </a:lvl1pPr>
            <a:lvl2pPr marL="742950" indent="-285750" algn="ctr" defTabSz="457200">
              <a:tabLst>
                <a:tab pos="76200" algn="l"/>
              </a:tabLst>
              <a:defRPr sz="3600">
                <a:solidFill>
                  <a:srgbClr val="000000"/>
                </a:solidFill>
                <a:latin typeface="Gill Sans" charset="0"/>
                <a:ea typeface="Gill Sans" charset="0"/>
                <a:cs typeface="Gill Sans" charset="0"/>
                <a:sym typeface="Gill Sans" charset="0"/>
              </a:defRPr>
            </a:lvl2pPr>
            <a:lvl3pPr marL="1143000" indent="-228600" algn="ctr" defTabSz="457200">
              <a:tabLst>
                <a:tab pos="76200" algn="l"/>
              </a:tabLst>
              <a:defRPr sz="3600">
                <a:solidFill>
                  <a:srgbClr val="000000"/>
                </a:solidFill>
                <a:latin typeface="Gill Sans" charset="0"/>
                <a:ea typeface="Gill Sans" charset="0"/>
                <a:cs typeface="Gill Sans" charset="0"/>
                <a:sym typeface="Gill Sans" charset="0"/>
              </a:defRPr>
            </a:lvl3pPr>
            <a:lvl4pPr marL="1600200" indent="-228600" algn="ctr" defTabSz="457200">
              <a:tabLst>
                <a:tab pos="76200" algn="l"/>
              </a:tabLst>
              <a:defRPr sz="3600">
                <a:solidFill>
                  <a:srgbClr val="000000"/>
                </a:solidFill>
                <a:latin typeface="Gill Sans" charset="0"/>
                <a:ea typeface="Gill Sans" charset="0"/>
                <a:cs typeface="Gill Sans" charset="0"/>
                <a:sym typeface="Gill Sans" charset="0"/>
              </a:defRPr>
            </a:lvl4pPr>
            <a:lvl5pPr marL="2057400" indent="-228600" algn="ctr" defTabSz="457200">
              <a:tabLst>
                <a:tab pos="76200" algn="l"/>
              </a:tabLst>
              <a:defRPr sz="3600">
                <a:solidFill>
                  <a:srgbClr val="000000"/>
                </a:solidFill>
                <a:latin typeface="Gill Sans" charset="0"/>
                <a:ea typeface="Gill Sans" charset="0"/>
                <a:cs typeface="Gill Sans" charset="0"/>
                <a:sym typeface="Gill Sans" charset="0"/>
              </a:defRPr>
            </a:lvl5pPr>
            <a:lvl6pPr marL="2514600" indent="-228600" algn="ctr" defTabSz="457200" eaLnBrk="0" fontAlgn="base" hangingPunct="0">
              <a:spcBef>
                <a:spcPct val="0"/>
              </a:spcBef>
              <a:spcAft>
                <a:spcPct val="0"/>
              </a:spcAft>
              <a:tabLst>
                <a:tab pos="76200" algn="l"/>
              </a:tabLst>
              <a:defRPr sz="3600">
                <a:solidFill>
                  <a:srgbClr val="000000"/>
                </a:solidFill>
                <a:latin typeface="Gill Sans" charset="0"/>
                <a:ea typeface="Gill Sans" charset="0"/>
                <a:cs typeface="Gill Sans" charset="0"/>
                <a:sym typeface="Gill Sans" charset="0"/>
              </a:defRPr>
            </a:lvl6pPr>
            <a:lvl7pPr marL="2971800" indent="-228600" algn="ctr" defTabSz="457200" eaLnBrk="0" fontAlgn="base" hangingPunct="0">
              <a:spcBef>
                <a:spcPct val="0"/>
              </a:spcBef>
              <a:spcAft>
                <a:spcPct val="0"/>
              </a:spcAft>
              <a:tabLst>
                <a:tab pos="76200" algn="l"/>
              </a:tabLst>
              <a:defRPr sz="3600">
                <a:solidFill>
                  <a:srgbClr val="000000"/>
                </a:solidFill>
                <a:latin typeface="Gill Sans" charset="0"/>
                <a:ea typeface="Gill Sans" charset="0"/>
                <a:cs typeface="Gill Sans" charset="0"/>
                <a:sym typeface="Gill Sans" charset="0"/>
              </a:defRPr>
            </a:lvl7pPr>
            <a:lvl8pPr marL="3429000" indent="-228600" algn="ctr" defTabSz="457200" eaLnBrk="0" fontAlgn="base" hangingPunct="0">
              <a:spcBef>
                <a:spcPct val="0"/>
              </a:spcBef>
              <a:spcAft>
                <a:spcPct val="0"/>
              </a:spcAft>
              <a:tabLst>
                <a:tab pos="76200" algn="l"/>
              </a:tabLst>
              <a:defRPr sz="3600">
                <a:solidFill>
                  <a:srgbClr val="000000"/>
                </a:solidFill>
                <a:latin typeface="Gill Sans" charset="0"/>
                <a:ea typeface="Gill Sans" charset="0"/>
                <a:cs typeface="Gill Sans" charset="0"/>
                <a:sym typeface="Gill Sans" charset="0"/>
              </a:defRPr>
            </a:lvl8pPr>
            <a:lvl9pPr marL="3886200" indent="-228600" algn="ctr" defTabSz="457200" eaLnBrk="0" fontAlgn="base" hangingPunct="0">
              <a:spcBef>
                <a:spcPct val="0"/>
              </a:spcBef>
              <a:spcAft>
                <a:spcPct val="0"/>
              </a:spcAft>
              <a:tabLst>
                <a:tab pos="76200" algn="l"/>
              </a:tabLst>
              <a:defRPr sz="3600">
                <a:solidFill>
                  <a:srgbClr val="000000"/>
                </a:solidFill>
                <a:latin typeface="Gill Sans" charset="0"/>
                <a:ea typeface="Gill Sans" charset="0"/>
                <a:cs typeface="Gill Sans" charset="0"/>
                <a:sym typeface="Gill Sans" charset="0"/>
              </a:defRPr>
            </a:lvl9pPr>
          </a:lstStyle>
          <a:p>
            <a:pPr algn="l" eaLnBrk="1"/>
            <a:endParaRPr lang="en-US" altLang="en-US" sz="1688" dirty="0">
              <a:latin typeface="Futura Lt BT" charset="0"/>
              <a:ea typeface="Futura Lt BT" charset="0"/>
              <a:cs typeface="Futura Lt BT" charset="0"/>
              <a:sym typeface="Futura Lt BT" charset="0"/>
            </a:endParaRPr>
          </a:p>
          <a:p>
            <a:pPr algn="l" eaLnBrk="1"/>
            <a:r>
              <a:rPr lang="en-US" altLang="en-US" sz="1688" dirty="0">
                <a:latin typeface="Futura Lt BT" charset="0"/>
                <a:ea typeface="Futura Lt BT" charset="0"/>
                <a:cs typeface="Futura Lt BT" charset="0"/>
                <a:sym typeface="Futura Lt BT" charset="0"/>
              </a:rPr>
              <a:t>6.	Longboat Key should reconnect with historic achievements and initiatives that may now be languishing or nominally forgotten such as the historic nature of </a:t>
            </a:r>
            <a:r>
              <a:rPr lang="en-US" altLang="en-US" sz="1688" dirty="0" err="1">
                <a:latin typeface="Futura Lt BT" charset="0"/>
                <a:ea typeface="Futura Lt BT" charset="0"/>
                <a:cs typeface="Futura Lt BT" charset="0"/>
                <a:sym typeface="Futura Lt BT" charset="0"/>
              </a:rPr>
              <a:t>Longbeach</a:t>
            </a:r>
            <a:r>
              <a:rPr lang="en-US" altLang="en-US" sz="1688" dirty="0">
                <a:latin typeface="Futura Lt BT" charset="0"/>
                <a:ea typeface="Futura Lt BT" charset="0"/>
                <a:cs typeface="Futura Lt BT" charset="0"/>
                <a:sym typeface="Futura Lt BT" charset="0"/>
              </a:rPr>
              <a:t>, Whitney Beach as a beach destination, the bay at </a:t>
            </a:r>
            <a:r>
              <a:rPr lang="en-US" altLang="en-US" sz="1688" dirty="0" err="1">
                <a:latin typeface="Futura Lt BT" charset="0"/>
                <a:ea typeface="Futura Lt BT" charset="0"/>
                <a:cs typeface="Futura Lt BT" charset="0"/>
                <a:sym typeface="Futura Lt BT" charset="0"/>
              </a:rPr>
              <a:t>Longbeach</a:t>
            </a:r>
            <a:r>
              <a:rPr lang="en-US" altLang="en-US" sz="1688" dirty="0">
                <a:latin typeface="Futura Lt BT" charset="0"/>
                <a:ea typeface="Futura Lt BT" charset="0"/>
                <a:cs typeface="Futura Lt BT" charset="0"/>
                <a:sym typeface="Futura Lt BT" charset="0"/>
              </a:rPr>
              <a:t>, or the potential of the Chart House area as a revitalized landmark destination.</a:t>
            </a:r>
          </a:p>
          <a:p>
            <a:pPr algn="l" eaLnBrk="1"/>
            <a:endParaRPr lang="en-US" altLang="en-US" sz="1688" dirty="0">
              <a:latin typeface="Futura Lt BT" charset="0"/>
              <a:ea typeface="Futura Lt BT" charset="0"/>
              <a:cs typeface="Futura Lt BT" charset="0"/>
              <a:sym typeface="Futura Lt BT" charset="0"/>
            </a:endParaRPr>
          </a:p>
          <a:p>
            <a:pPr algn="l" eaLnBrk="1"/>
            <a:r>
              <a:rPr lang="en-US" altLang="en-US" sz="1688" dirty="0">
                <a:latin typeface="Futura Lt BT" charset="0"/>
                <a:ea typeface="Futura Lt BT" charset="0"/>
                <a:cs typeface="Futura Lt BT" charset="0"/>
                <a:sym typeface="Futura Lt BT" charset="0"/>
              </a:rPr>
              <a:t>7.	Improve transportation connections with the mainland through: (1) a primarily pedestrian use bridge; and (2) a new multi-modal bridge connecting to south Bradenton.</a:t>
            </a:r>
          </a:p>
          <a:p>
            <a:pPr algn="l" eaLnBrk="1"/>
            <a:r>
              <a:rPr lang="en-US" altLang="en-US" sz="1688" dirty="0">
                <a:latin typeface="Futura Lt BT" charset="0"/>
                <a:ea typeface="Futura Lt BT" charset="0"/>
                <a:cs typeface="Futura Lt BT" charset="0"/>
                <a:sym typeface="Futura Lt BT" charset="0"/>
              </a:rPr>
              <a:t> </a:t>
            </a:r>
          </a:p>
          <a:p>
            <a:pPr algn="l" eaLnBrk="1"/>
            <a:r>
              <a:rPr lang="en-US" altLang="en-US" sz="1688" dirty="0">
                <a:latin typeface="Futura Lt BT" charset="0"/>
                <a:ea typeface="Futura Lt BT" charset="0"/>
                <a:cs typeface="Futura Lt BT" charset="0"/>
                <a:sym typeface="Futura Lt BT" charset="0"/>
              </a:rPr>
              <a:t>8.	Incentivize a water taxi service between the Key and mainland.</a:t>
            </a:r>
          </a:p>
          <a:p>
            <a:pPr algn="l" eaLnBrk="1"/>
            <a:endParaRPr lang="en-US" altLang="en-US" sz="1688" dirty="0">
              <a:latin typeface="Futura Lt BT" charset="0"/>
              <a:ea typeface="Futura Lt BT" charset="0"/>
              <a:cs typeface="Futura Lt BT" charset="0"/>
              <a:sym typeface="Futura Lt BT" charset="0"/>
            </a:endParaRPr>
          </a:p>
          <a:p>
            <a:pPr algn="l" eaLnBrk="1"/>
            <a:r>
              <a:rPr lang="en-US" altLang="en-US" sz="1688" dirty="0">
                <a:latin typeface="Futura Lt BT" charset="0"/>
                <a:ea typeface="Futura Lt BT" charset="0"/>
                <a:cs typeface="Futura Lt BT" charset="0"/>
                <a:sym typeface="Futura Lt BT" charset="0"/>
              </a:rPr>
              <a:t>9.	Consider a more permanent strategy for protecting the beach such as an artificial reef, reef seeding, or submerged rip-current diffusers.</a:t>
            </a:r>
          </a:p>
          <a:p>
            <a:pPr algn="l" eaLnBrk="1"/>
            <a:r>
              <a:rPr lang="en-US" altLang="en-US" sz="1688" dirty="0">
                <a:latin typeface="Futura Lt BT" charset="0"/>
                <a:ea typeface="Futura Lt BT" charset="0"/>
                <a:cs typeface="Futura Lt BT" charset="0"/>
                <a:sym typeface="Futura Lt BT" charset="0"/>
              </a:rPr>
              <a:t> </a:t>
            </a:r>
          </a:p>
          <a:p>
            <a:pPr algn="l" eaLnBrk="1"/>
            <a:r>
              <a:rPr lang="en-US" altLang="en-US" sz="1688" dirty="0">
                <a:latin typeface="Futura Lt BT" charset="0"/>
                <a:ea typeface="Futura Lt BT" charset="0"/>
                <a:cs typeface="Futura Lt BT" charset="0"/>
                <a:sym typeface="Futura Lt BT" charset="0"/>
              </a:rPr>
              <a:t>10.	Consider a municipal policy to support photovoltaic power generation and distribution on the Key. </a:t>
            </a:r>
          </a:p>
        </p:txBody>
      </p:sp>
    </p:spTree>
    <p:extLst>
      <p:ext uri="{BB962C8B-B14F-4D97-AF65-F5344CB8AC3E}">
        <p14:creationId xmlns:p14="http://schemas.microsoft.com/office/powerpoint/2010/main" val="1297131681"/>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1" descr="South.tiff">
            <a:extLst>
              <a:ext uri="{FF2B5EF4-FFF2-40B4-BE49-F238E27FC236}">
                <a16:creationId xmlns:a16="http://schemas.microsoft.com/office/drawing/2014/main" id="{6CA33B36-5470-4BA6-BEDC-557B38694573}"/>
              </a:ext>
            </a:extLst>
          </p:cNvPr>
          <p:cNvPicPr>
            <a:picLocks noChangeAspect="1"/>
          </p:cNvPicPr>
          <p:nvPr/>
        </p:nvPicPr>
        <p:blipFill>
          <a:blip r:embed="rId2">
            <a:extLst>
              <a:ext uri="{28A0092B-C50C-407E-A947-70E740481C1C}">
                <a14:useLocalDpi xmlns:a14="http://schemas.microsoft.com/office/drawing/2010/main" val="0"/>
              </a:ext>
            </a:extLst>
          </a:blip>
          <a:srcRect l="1224" t="815" r="381" b="59193"/>
          <a:stretch>
            <a:fillRect/>
          </a:stretch>
        </p:blipFill>
        <p:spPr bwMode="auto">
          <a:xfrm>
            <a:off x="-42863" y="1714500"/>
            <a:ext cx="9186863" cy="210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4162790"/>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Singapore:  </a:t>
            </a:r>
            <a:r>
              <a:rPr lang="en-US" dirty="0" err="1"/>
              <a:t>Bishan</a:t>
            </a:r>
            <a:r>
              <a:rPr lang="en-US" dirty="0"/>
              <a:t> Park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460" y="1668619"/>
            <a:ext cx="8448540" cy="3960254"/>
          </a:xfrm>
        </p:spPr>
      </p:pic>
    </p:spTree>
    <p:extLst>
      <p:ext uri="{BB962C8B-B14F-4D97-AF65-F5344CB8AC3E}">
        <p14:creationId xmlns:p14="http://schemas.microsoft.com/office/powerpoint/2010/main" val="1907549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err="1"/>
              <a:t>Bishan</a:t>
            </a:r>
            <a:r>
              <a:rPr lang="en-US" dirty="0"/>
              <a:t> Park – aerial view</a:t>
            </a: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141" y="1668809"/>
            <a:ext cx="8467859" cy="3989380"/>
          </a:xfrm>
        </p:spPr>
      </p:pic>
    </p:spTree>
    <p:extLst>
      <p:ext uri="{BB962C8B-B14F-4D97-AF65-F5344CB8AC3E}">
        <p14:creationId xmlns:p14="http://schemas.microsoft.com/office/powerpoint/2010/main" val="30047183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Stormwater Control:  </a:t>
            </a:r>
            <a:r>
              <a:rPr lang="en-US" dirty="0">
                <a:solidFill>
                  <a:schemeClr val="tx1"/>
                </a:solidFill>
              </a:rPr>
              <a:t>Concrete and Engineering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658" y="1682908"/>
            <a:ext cx="7511143" cy="3952016"/>
          </a:xfrm>
        </p:spPr>
      </p:pic>
    </p:spTree>
    <p:extLst>
      <p:ext uri="{BB962C8B-B14F-4D97-AF65-F5344CB8AC3E}">
        <p14:creationId xmlns:p14="http://schemas.microsoft.com/office/powerpoint/2010/main" val="25590835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Stormwater Control:  </a:t>
            </a:r>
            <a:r>
              <a:rPr lang="en-US" dirty="0">
                <a:solidFill>
                  <a:srgbClr val="0070C0"/>
                </a:solidFill>
              </a:rPr>
              <a:t>Design with Nature</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14" t="51528"/>
          <a:stretch/>
        </p:blipFill>
        <p:spPr>
          <a:xfrm>
            <a:off x="1143000" y="1672630"/>
            <a:ext cx="8001000" cy="3960142"/>
          </a:xfrm>
        </p:spPr>
      </p:pic>
    </p:spTree>
    <p:extLst>
      <p:ext uri="{BB962C8B-B14F-4D97-AF65-F5344CB8AC3E}">
        <p14:creationId xmlns:p14="http://schemas.microsoft.com/office/powerpoint/2010/main" val="3155621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1A5"/>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362D3D6-C719-4E2F-AE9D-A79D8C63EE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1125" y="1079102"/>
            <a:ext cx="7053876" cy="5283598"/>
          </a:xfrm>
        </p:spPr>
      </p:pic>
      <p:sp>
        <p:nvSpPr>
          <p:cNvPr id="8" name="Title 7">
            <a:extLst>
              <a:ext uri="{FF2B5EF4-FFF2-40B4-BE49-F238E27FC236}">
                <a16:creationId xmlns:a16="http://schemas.microsoft.com/office/drawing/2014/main" id="{8791D6C8-FE8D-4EEA-B281-8D64BECD01F4}"/>
              </a:ext>
            </a:extLst>
          </p:cNvPr>
          <p:cNvSpPr txBox="1">
            <a:spLocks noGrp="1"/>
          </p:cNvSpPr>
          <p:nvPr>
            <p:ph type="title"/>
          </p:nvPr>
        </p:nvSpPr>
        <p:spPr>
          <a:prstGeom prst="rect">
            <a:avLst/>
          </a:prstGeom>
          <a:noFill/>
        </p:spPr>
        <p:txBody>
          <a:bodyPr wrap="square" rtlCol="0">
            <a:spAutoFit/>
          </a:bodyPr>
          <a:lstStyle/>
          <a:p>
            <a:pPr algn="ctr"/>
            <a:r>
              <a:rPr lang="en-US" sz="2800" b="1" cap="all" dirty="0">
                <a:solidFill>
                  <a:schemeClr val="bg1"/>
                </a:solidFill>
              </a:rPr>
              <a:t>A Future of Resilient Infrastructure</a:t>
            </a:r>
            <a:endParaRPr lang="en-US" sz="2800" dirty="0">
              <a:solidFill>
                <a:schemeClr val="bg1"/>
              </a:solidFill>
            </a:endParaRPr>
          </a:p>
        </p:txBody>
      </p:sp>
    </p:spTree>
    <p:extLst>
      <p:ext uri="{BB962C8B-B14F-4D97-AF65-F5344CB8AC3E}">
        <p14:creationId xmlns:p14="http://schemas.microsoft.com/office/powerpoint/2010/main" val="1867946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7462" y="2317446"/>
            <a:ext cx="4232881" cy="2583941"/>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06591" y="2317446"/>
            <a:ext cx="4037409" cy="2583941"/>
          </a:xfrm>
        </p:spPr>
      </p:pic>
      <p:sp>
        <p:nvSpPr>
          <p:cNvPr id="6" name="TextBox 5"/>
          <p:cNvSpPr txBox="1"/>
          <p:nvPr/>
        </p:nvSpPr>
        <p:spPr>
          <a:xfrm>
            <a:off x="881743" y="1945822"/>
            <a:ext cx="1223412" cy="369332"/>
          </a:xfrm>
          <a:prstGeom prst="rect">
            <a:avLst/>
          </a:prstGeom>
          <a:noFill/>
        </p:spPr>
        <p:txBody>
          <a:bodyPr wrap="none" rtlCol="0">
            <a:spAutoFit/>
          </a:bodyPr>
          <a:lstStyle/>
          <a:p>
            <a:r>
              <a:rPr lang="en-US" b="1" dirty="0">
                <a:solidFill>
                  <a:schemeClr val="bg1"/>
                </a:solidFill>
              </a:rPr>
              <a:t>BEFORE:</a:t>
            </a:r>
          </a:p>
        </p:txBody>
      </p:sp>
      <p:sp>
        <p:nvSpPr>
          <p:cNvPr id="8" name="Rectangle 7"/>
          <p:cNvSpPr/>
          <p:nvPr/>
        </p:nvSpPr>
        <p:spPr>
          <a:xfrm>
            <a:off x="5291649" y="1945822"/>
            <a:ext cx="1011815" cy="369332"/>
          </a:xfrm>
          <a:prstGeom prst="rect">
            <a:avLst/>
          </a:prstGeom>
        </p:spPr>
        <p:txBody>
          <a:bodyPr wrap="none">
            <a:spAutoFit/>
          </a:bodyPr>
          <a:lstStyle/>
          <a:p>
            <a:r>
              <a:rPr lang="en-US" b="1" dirty="0">
                <a:solidFill>
                  <a:schemeClr val="bg1"/>
                </a:solidFill>
              </a:rPr>
              <a:t>AFTER</a:t>
            </a:r>
            <a:r>
              <a:rPr lang="en-US" sz="1350" b="1" dirty="0">
                <a:solidFill>
                  <a:schemeClr val="bg1"/>
                </a:solidFill>
              </a:rPr>
              <a:t>:</a:t>
            </a:r>
          </a:p>
        </p:txBody>
      </p:sp>
      <p:pic>
        <p:nvPicPr>
          <p:cNvPr id="9"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114" t="51528"/>
          <a:stretch/>
        </p:blipFill>
        <p:spPr bwMode="auto">
          <a:xfrm>
            <a:off x="5106591" y="2317445"/>
            <a:ext cx="4037409" cy="2593341"/>
          </a:xfrm>
          <a:prstGeom prst="rect">
            <a:avLst/>
          </a:prstGeom>
          <a:ln w="9525">
            <a:noFill/>
            <a:miter lim="800000"/>
            <a:headEnd/>
            <a:tailEnd/>
          </a:ln>
          <a:effectLst/>
        </p:spPr>
      </p:pic>
    </p:spTree>
    <p:extLst>
      <p:ext uri="{BB962C8B-B14F-4D97-AF65-F5344CB8AC3E}">
        <p14:creationId xmlns:p14="http://schemas.microsoft.com/office/powerpoint/2010/main" val="13330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Kolam</a:t>
            </a:r>
            <a:r>
              <a:rPr lang="en-US" dirty="0"/>
              <a:t> </a:t>
            </a:r>
            <a:r>
              <a:rPr lang="en-US" dirty="0" err="1"/>
              <a:t>Retensi</a:t>
            </a:r>
            <a:r>
              <a:rPr lang="en-US" dirty="0"/>
              <a:t> </a:t>
            </a:r>
            <a:r>
              <a:rPr lang="en-US" dirty="0" err="1"/>
              <a:t>Kacang</a:t>
            </a:r>
            <a:r>
              <a:rPr lang="en-US" dirty="0"/>
              <a:t> </a:t>
            </a:r>
            <a:r>
              <a:rPr lang="en-US" dirty="0" err="1"/>
              <a:t>Pedang</a:t>
            </a:r>
            <a:r>
              <a:rPr lang="en-US" dirty="0"/>
              <a:t>:  Today</a:t>
            </a:r>
          </a:p>
        </p:txBody>
      </p:sp>
      <p:pic>
        <p:nvPicPr>
          <p:cNvPr id="4" name="Content Placeholder 3"/>
          <p:cNvPicPr>
            <a:picLocks noGrp="1" noChangeAspect="1"/>
          </p:cNvPicPr>
          <p:nvPr>
            <p:ph idx="1"/>
          </p:nvPr>
        </p:nvPicPr>
        <p:blipFill>
          <a:blip r:embed="rId2"/>
          <a:stretch>
            <a:fillRect/>
          </a:stretch>
        </p:blipFill>
        <p:spPr>
          <a:xfrm>
            <a:off x="676670" y="2196193"/>
            <a:ext cx="8483200" cy="2895599"/>
          </a:xfrm>
          <a:prstGeom prst="rect">
            <a:avLst/>
          </a:prstGeom>
        </p:spPr>
      </p:pic>
    </p:spTree>
    <p:extLst>
      <p:ext uri="{BB962C8B-B14F-4D97-AF65-F5344CB8AC3E}">
        <p14:creationId xmlns:p14="http://schemas.microsoft.com/office/powerpoint/2010/main" val="32867020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Kolam</a:t>
            </a:r>
            <a:r>
              <a:rPr lang="en-US" dirty="0"/>
              <a:t> </a:t>
            </a:r>
            <a:r>
              <a:rPr lang="en-US" dirty="0" err="1"/>
              <a:t>Retensi</a:t>
            </a:r>
            <a:r>
              <a:rPr lang="en-US" dirty="0"/>
              <a:t> </a:t>
            </a:r>
            <a:r>
              <a:rPr lang="en-US" dirty="0" err="1"/>
              <a:t>Kacang</a:t>
            </a:r>
            <a:r>
              <a:rPr lang="en-US" dirty="0"/>
              <a:t> </a:t>
            </a:r>
            <a:r>
              <a:rPr lang="en-US" dirty="0" err="1"/>
              <a:t>Pedang</a:t>
            </a:r>
            <a:r>
              <a:rPr lang="en-US" dirty="0"/>
              <a:t>:  Today</a:t>
            </a:r>
          </a:p>
        </p:txBody>
      </p:sp>
      <p:sp>
        <p:nvSpPr>
          <p:cNvPr id="7" name="Content Placeholder 6"/>
          <p:cNvSpPr>
            <a:spLocks noGrp="1"/>
          </p:cNvSpPr>
          <p:nvPr>
            <p:ph idx="1"/>
          </p:nvPr>
        </p:nvSpPr>
        <p:spPr/>
        <p:txBody>
          <a:bodyPr/>
          <a:lstStyle/>
          <a:p>
            <a:endParaRPr lang="en-US"/>
          </a:p>
        </p:txBody>
      </p:sp>
      <p:pic>
        <p:nvPicPr>
          <p:cNvPr id="8" name="yiv4474788529ymail_attachmentId295" descr="3dd9f9cc-952f-4f5f-a93c-3444966689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336" y="2087335"/>
            <a:ext cx="8477508" cy="345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4853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Kolam</a:t>
            </a:r>
            <a:r>
              <a:rPr lang="en-US" dirty="0"/>
              <a:t> </a:t>
            </a:r>
            <a:r>
              <a:rPr lang="en-US" dirty="0" err="1"/>
              <a:t>Retensi</a:t>
            </a:r>
            <a:r>
              <a:rPr lang="en-US" dirty="0"/>
              <a:t> </a:t>
            </a:r>
            <a:r>
              <a:rPr lang="en-US" dirty="0" err="1"/>
              <a:t>Kacang</a:t>
            </a:r>
            <a:r>
              <a:rPr lang="en-US" dirty="0"/>
              <a:t> </a:t>
            </a:r>
            <a:r>
              <a:rPr lang="en-US" dirty="0" err="1"/>
              <a:t>Pedang</a:t>
            </a:r>
            <a:r>
              <a:rPr lang="en-US" dirty="0"/>
              <a:t>:  Today</a:t>
            </a:r>
          </a:p>
        </p:txBody>
      </p:sp>
      <p:sp>
        <p:nvSpPr>
          <p:cNvPr id="3" name="Content Placeholder 2"/>
          <p:cNvSpPr>
            <a:spLocks noGrp="1"/>
          </p:cNvSpPr>
          <p:nvPr>
            <p:ph idx="1"/>
          </p:nvPr>
        </p:nvSpPr>
        <p:spPr/>
        <p:txBody>
          <a:bodyPr/>
          <a:lstStyle/>
          <a:p>
            <a:endParaRPr lang="en-US"/>
          </a:p>
        </p:txBody>
      </p:sp>
      <p:pic>
        <p:nvPicPr>
          <p:cNvPr id="5" name="yiv4474788529ymail_attachmentId297" descr="79e8c02f-ec6b-4d79-90ba-c4edb86bd9b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1714500"/>
            <a:ext cx="822483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1458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Kolam</a:t>
            </a:r>
            <a:r>
              <a:rPr lang="en-US" dirty="0"/>
              <a:t> </a:t>
            </a:r>
            <a:r>
              <a:rPr lang="en-US" dirty="0" err="1"/>
              <a:t>Retensi</a:t>
            </a:r>
            <a:r>
              <a:rPr lang="en-US" dirty="0"/>
              <a:t> </a:t>
            </a:r>
            <a:r>
              <a:rPr lang="en-US" dirty="0" err="1"/>
              <a:t>Kacang</a:t>
            </a:r>
            <a:r>
              <a:rPr lang="en-US" dirty="0"/>
              <a:t> </a:t>
            </a:r>
            <a:r>
              <a:rPr lang="en-US" dirty="0" err="1"/>
              <a:t>Pedang</a:t>
            </a:r>
            <a:r>
              <a:rPr lang="en-US" dirty="0"/>
              <a:t>:  Today</a:t>
            </a:r>
          </a:p>
        </p:txBody>
      </p:sp>
      <p:pic>
        <p:nvPicPr>
          <p:cNvPr id="6" name="yiv3304544183ymail_attachmentId304" descr="2a381004-94e0-4d5c-bf83-5e45b937f3d9"/>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64029" y="1673679"/>
            <a:ext cx="8479972" cy="397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5436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Kolam</a:t>
            </a:r>
            <a:r>
              <a:rPr lang="en-US" dirty="0"/>
              <a:t> </a:t>
            </a:r>
            <a:r>
              <a:rPr lang="en-US" dirty="0" err="1"/>
              <a:t>Retensi</a:t>
            </a:r>
            <a:r>
              <a:rPr lang="en-US" dirty="0"/>
              <a:t> </a:t>
            </a:r>
            <a:r>
              <a:rPr lang="en-US" dirty="0" err="1"/>
              <a:t>Kacang</a:t>
            </a:r>
            <a:r>
              <a:rPr lang="en-US" dirty="0"/>
              <a:t> </a:t>
            </a:r>
            <a:r>
              <a:rPr lang="en-US" dirty="0" err="1"/>
              <a:t>Pedang</a:t>
            </a:r>
            <a:r>
              <a:rPr lang="en-US" dirty="0"/>
              <a:t>:  Today</a:t>
            </a:r>
          </a:p>
        </p:txBody>
      </p:sp>
      <p:sp>
        <p:nvSpPr>
          <p:cNvPr id="3" name="Content Placeholder 2"/>
          <p:cNvSpPr>
            <a:spLocks noGrp="1"/>
          </p:cNvSpPr>
          <p:nvPr>
            <p:ph idx="1"/>
          </p:nvPr>
        </p:nvSpPr>
        <p:spPr/>
        <p:txBody>
          <a:bodyPr/>
          <a:lstStyle/>
          <a:p>
            <a:endParaRPr lang="en-US"/>
          </a:p>
        </p:txBody>
      </p:sp>
      <p:pic>
        <p:nvPicPr>
          <p:cNvPr id="5" name="yiv3304544183ymail_attachmentId303" descr="afe891e6-e73b-41c2-b5c7-9816276a8f6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914" y="1673680"/>
            <a:ext cx="8469086" cy="395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26101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Kolam</a:t>
            </a:r>
            <a:r>
              <a:rPr lang="en-US" sz="2400" dirty="0"/>
              <a:t> </a:t>
            </a:r>
            <a:r>
              <a:rPr lang="en-US" sz="2400" dirty="0" err="1"/>
              <a:t>Retensi</a:t>
            </a:r>
            <a:r>
              <a:rPr lang="en-US" sz="2400" dirty="0"/>
              <a:t> </a:t>
            </a:r>
            <a:r>
              <a:rPr lang="en-US" sz="2400" dirty="0" err="1"/>
              <a:t>Kacang</a:t>
            </a:r>
            <a:r>
              <a:rPr lang="en-US" sz="2400" dirty="0"/>
              <a:t> </a:t>
            </a:r>
            <a:r>
              <a:rPr lang="en-US" sz="2400" dirty="0" err="1"/>
              <a:t>Pedang</a:t>
            </a:r>
            <a:r>
              <a:rPr lang="en-US" sz="2400" dirty="0"/>
              <a:t>:  </a:t>
            </a:r>
            <a:r>
              <a:rPr lang="en-US" sz="2400" dirty="0">
                <a:solidFill>
                  <a:schemeClr val="tx1"/>
                </a:solidFill>
              </a:rPr>
              <a:t>Yesterday (9 February 16)</a:t>
            </a:r>
          </a:p>
        </p:txBody>
      </p:sp>
      <p:pic>
        <p:nvPicPr>
          <p:cNvPr id="7" name="yiv4474788529ymail_attachmentId292" descr="ee62b9e0-7fca-42c2-8467-11c3a898a93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799" y="1673678"/>
            <a:ext cx="7271658" cy="3967844"/>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6403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Kolam</a:t>
            </a:r>
            <a:r>
              <a:rPr lang="en-US" sz="2400" dirty="0"/>
              <a:t> </a:t>
            </a:r>
            <a:r>
              <a:rPr lang="en-US" sz="2400" dirty="0" err="1"/>
              <a:t>Retensi</a:t>
            </a:r>
            <a:r>
              <a:rPr lang="en-US" sz="2400" dirty="0"/>
              <a:t> </a:t>
            </a:r>
            <a:r>
              <a:rPr lang="en-US" sz="2400" dirty="0" err="1"/>
              <a:t>Kacang</a:t>
            </a:r>
            <a:r>
              <a:rPr lang="en-US" sz="2400" dirty="0"/>
              <a:t> </a:t>
            </a:r>
            <a:r>
              <a:rPr lang="en-US" sz="2400" dirty="0" err="1"/>
              <a:t>Pedang</a:t>
            </a:r>
            <a:r>
              <a:rPr lang="en-US" sz="2400" dirty="0"/>
              <a:t>:  </a:t>
            </a:r>
            <a:r>
              <a:rPr lang="en-US" sz="2400" dirty="0">
                <a:solidFill>
                  <a:schemeClr val="tx1"/>
                </a:solidFill>
              </a:rPr>
              <a:t>Yesterday (9 February 16)</a:t>
            </a:r>
          </a:p>
        </p:txBody>
      </p:sp>
      <p:sp>
        <p:nvSpPr>
          <p:cNvPr id="4" name="Content Placeholder 3"/>
          <p:cNvSpPr>
            <a:spLocks noGrp="1"/>
          </p:cNvSpPr>
          <p:nvPr>
            <p:ph idx="1"/>
          </p:nvPr>
        </p:nvSpPr>
        <p:spPr/>
        <p:txBody>
          <a:bodyPr/>
          <a:lstStyle/>
          <a:p>
            <a:endParaRPr lang="en-US" dirty="0"/>
          </a:p>
        </p:txBody>
      </p:sp>
      <p:pic>
        <p:nvPicPr>
          <p:cNvPr id="5" name="yiv4474788529ymail_attachmentId299" descr="04988cc2-88d7-4546-971e-e29e092dec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686" y="1665514"/>
            <a:ext cx="7909153" cy="397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6073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Kolam</a:t>
            </a:r>
            <a:r>
              <a:rPr lang="en-US" sz="2400" dirty="0"/>
              <a:t> </a:t>
            </a:r>
            <a:r>
              <a:rPr lang="en-US" sz="2400" dirty="0" err="1"/>
              <a:t>Retensi</a:t>
            </a:r>
            <a:r>
              <a:rPr lang="en-US" sz="2400" dirty="0"/>
              <a:t> </a:t>
            </a:r>
            <a:r>
              <a:rPr lang="en-US" sz="2400" dirty="0" err="1"/>
              <a:t>Kacang</a:t>
            </a:r>
            <a:r>
              <a:rPr lang="en-US" sz="2400" dirty="0"/>
              <a:t> </a:t>
            </a:r>
            <a:r>
              <a:rPr lang="en-US" sz="2400" dirty="0" err="1"/>
              <a:t>Pedang</a:t>
            </a:r>
            <a:r>
              <a:rPr lang="en-US" sz="2400" dirty="0"/>
              <a:t>:  </a:t>
            </a:r>
            <a:r>
              <a:rPr lang="en-US" sz="2400" dirty="0">
                <a:solidFill>
                  <a:schemeClr val="tx1"/>
                </a:solidFill>
              </a:rPr>
              <a:t>Yesterday (9 February 16)</a:t>
            </a:r>
          </a:p>
        </p:txBody>
      </p:sp>
      <p:pic>
        <p:nvPicPr>
          <p:cNvPr id="5" name="yiv4474788529ymail_attachmentId298" descr="32d16c10-b00d-4ace-863b-e896ed20a05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1" y="1684565"/>
            <a:ext cx="8458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1330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Kota </a:t>
            </a:r>
            <a:r>
              <a:rPr lang="en-US" sz="2400" dirty="0" err="1"/>
              <a:t>Tua</a:t>
            </a:r>
            <a:r>
              <a:rPr lang="en-US" sz="2400" dirty="0"/>
              <a:t> Pangkalpinang:  </a:t>
            </a:r>
            <a:r>
              <a:rPr lang="en-US" sz="2400" dirty="0">
                <a:solidFill>
                  <a:schemeClr val="tx1"/>
                </a:solidFill>
              </a:rPr>
              <a:t>Yesterday (9 February 16)</a:t>
            </a:r>
          </a:p>
        </p:txBody>
      </p:sp>
      <p:pic>
        <p:nvPicPr>
          <p:cNvPr id="5" name="yiv3737607682ymail_attachmentId334" descr="bd142471-2c1e-44dc-9b02-c4903133086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0819" y="1714500"/>
            <a:ext cx="68072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387020"/>
      </p:ext>
    </p:extLst>
  </p:cSld>
  <p:clrMapOvr>
    <a:masterClrMapping/>
  </p:clrMapOvr>
</p:sld>
</file>

<file path=ppt/theme/theme1.xml><?xml version="1.0" encoding="utf-8"?>
<a:theme xmlns:a="http://schemas.openxmlformats.org/drawingml/2006/main" name="UF.ppt Theme">
  <a:themeElements>
    <a:clrScheme name="">
      <a:dk1>
        <a:srgbClr val="000000"/>
      </a:dk1>
      <a:lt1>
        <a:srgbClr val="FFFFFF"/>
      </a:lt1>
      <a:dk2>
        <a:srgbClr val="2100C4"/>
      </a:dk2>
      <a:lt2>
        <a:srgbClr val="808080"/>
      </a:lt2>
      <a:accent1>
        <a:srgbClr val="FF6A0F"/>
      </a:accent1>
      <a:accent2>
        <a:srgbClr val="333399"/>
      </a:accent2>
      <a:accent3>
        <a:srgbClr val="FFFFFF"/>
      </a:accent3>
      <a:accent4>
        <a:srgbClr val="000000"/>
      </a:accent4>
      <a:accent5>
        <a:srgbClr val="FFB9AA"/>
      </a:accent5>
      <a:accent6>
        <a:srgbClr val="2D2D8A"/>
      </a:accent6>
      <a:hlink>
        <a:srgbClr val="336600"/>
      </a:hlink>
      <a:folHlink>
        <a:srgbClr val="B2B2B2"/>
      </a:folHlink>
    </a:clrScheme>
    <a:fontScheme name="UF Block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4B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FF4B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UF Block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F Block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F Block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F Block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F Block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F Block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F Block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F Blocks 8">
        <a:dk1>
          <a:srgbClr val="000000"/>
        </a:dk1>
        <a:lt1>
          <a:srgbClr val="FFFFFF"/>
        </a:lt1>
        <a:dk2>
          <a:srgbClr val="B21212"/>
        </a:dk2>
        <a:lt2>
          <a:srgbClr val="808080"/>
        </a:lt2>
        <a:accent1>
          <a:srgbClr val="ECD000"/>
        </a:accent1>
        <a:accent2>
          <a:srgbClr val="333399"/>
        </a:accent2>
        <a:accent3>
          <a:srgbClr val="FFFFFF"/>
        </a:accent3>
        <a:accent4>
          <a:srgbClr val="000000"/>
        </a:accent4>
        <a:accent5>
          <a:srgbClr val="F4E4AA"/>
        </a:accent5>
        <a:accent6>
          <a:srgbClr val="2D2D8A"/>
        </a:accent6>
        <a:hlink>
          <a:srgbClr val="33660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F.ppt Theme" id="{A8F30F8F-51BB-436A-B033-5BB9F68A6CED}" vid="{8EBC4505-D4E9-4978-9C11-7C68DE1C33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UF.ppt Theme</Template>
  <TotalTime>991</TotalTime>
  <Words>2928</Words>
  <Application>Microsoft Office PowerPoint</Application>
  <PresentationFormat>On-screen Show (4:3)</PresentationFormat>
  <Paragraphs>458</Paragraphs>
  <Slides>121</Slides>
  <Notes>36</Notes>
  <HiddenSlides>21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121</vt:i4>
      </vt:variant>
    </vt:vector>
  </HeadingPairs>
  <TitlesOfParts>
    <vt:vector size="134" baseType="lpstr">
      <vt:lpstr>ＭＳ Ｐゴシック</vt:lpstr>
      <vt:lpstr>ＭＳ Ｐゴシック</vt:lpstr>
      <vt:lpstr>Arial</vt:lpstr>
      <vt:lpstr>Arial Narrow</vt:lpstr>
      <vt:lpstr>Calibri</vt:lpstr>
      <vt:lpstr>Futura</vt:lpstr>
      <vt:lpstr>Futura Lt BT</vt:lpstr>
      <vt:lpstr>Futura Lt BT Light</vt:lpstr>
      <vt:lpstr>Gill Sans</vt:lpstr>
      <vt:lpstr>Helvetica Neue</vt:lpstr>
      <vt:lpstr>Times New Roman</vt:lpstr>
      <vt:lpstr>Wingdings</vt:lpstr>
      <vt:lpstr>UF.ppt Theme</vt:lpstr>
      <vt:lpstr>Florida League of Cities  6th Annual Fall Research Symposium  Ready &amp; Resilient: Combating Water Hazards in an Era of Extreme Weather</vt:lpstr>
      <vt:lpstr>PowerPoint Presentation</vt:lpstr>
      <vt:lpstr>PowerPoint Presentation</vt:lpstr>
      <vt:lpstr>PowerPoint Presentation</vt:lpstr>
      <vt:lpstr>PowerPoint Presentation</vt:lpstr>
      <vt:lpstr>PowerPoint Presentation</vt:lpstr>
      <vt:lpstr>A Future of Resilient Infrastructure</vt:lpstr>
      <vt:lpstr>PowerPoint Presentation</vt:lpstr>
      <vt:lpstr>A Future of Resilient Infrastructure</vt:lpstr>
      <vt:lpstr>A Future of Resilient Infrastructure</vt:lpstr>
      <vt:lpstr>A Future of Resilient Infrastructure</vt:lpstr>
      <vt:lpstr>A Future of Resilient Infrastructure</vt:lpstr>
      <vt:lpstr>A Future of Resilient Infrastructure</vt:lpstr>
      <vt:lpstr>A Future of Resilient Infrastructure</vt:lpstr>
      <vt:lpstr>A Future of Resilient Infrastructure</vt:lpstr>
      <vt:lpstr>A Future of Resilient Infrastructure</vt:lpstr>
      <vt:lpstr>PowerPoint Presentation</vt:lpstr>
      <vt:lpstr>Adapting to Rising Tides Coastal Resilience in St. Augustine: Baseline of Our Past, Beacon for Our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Singapore:  Bishan Park</vt:lpstr>
      <vt:lpstr>Bishan Park – aerial view</vt:lpstr>
      <vt:lpstr>Stormwater Control:  Concrete and Engineering</vt:lpstr>
      <vt:lpstr>Stormwater Control:  Design with Nature</vt:lpstr>
      <vt:lpstr>COMPARISONS</vt:lpstr>
      <vt:lpstr>Kolam Retensi Kacang Pedang:  Today</vt:lpstr>
      <vt:lpstr>Kolam Retensi Kacang Pedang:  Today</vt:lpstr>
      <vt:lpstr>Kolam Retensi Kacang Pedang:  Today</vt:lpstr>
      <vt:lpstr>Kolam Retensi Kacang Pedang:  Today</vt:lpstr>
      <vt:lpstr>Kolam Retensi Kacang Pedang:  Today</vt:lpstr>
      <vt:lpstr>Kolam Retensi Kacang Pedang:  Yesterday (9 February 16)</vt:lpstr>
      <vt:lpstr>Kolam Retensi Kacang Pedang:  Yesterday (9 February 16)</vt:lpstr>
      <vt:lpstr>Kolam Retensi Kacang Pedang:  Yesterday (9 February 16)</vt:lpstr>
      <vt:lpstr>Kota Tua Pangkalpinang:  Yesterday (9 February 16)</vt:lpstr>
      <vt:lpstr>Kolam Retensi Kacang Pedang:  Yesterday (9 February 16)</vt:lpstr>
      <vt:lpstr>Kota Tua Pangkalpinang :  Yesterday (9 February 16)</vt:lpstr>
      <vt:lpstr>Kota Tua Pangkalpinang :  Yesterday (9 February 16)</vt:lpstr>
      <vt:lpstr>Kota Tua Pangkalpinang :  Yesterday (9 February 16)</vt:lpstr>
      <vt:lpstr>Bishan Park:  Before Stormwater Control = Concrete and Engineering</vt:lpstr>
      <vt:lpstr>Bishan Park:  After  Stormwater Control = Design with Nature</vt:lpstr>
      <vt:lpstr>Kota Pangkalpinang:  Today</vt:lpstr>
      <vt:lpstr>Kota Pangkalpinang:  Tomorrow</vt:lpstr>
      <vt:lpstr>Kemenangan Pertamanan (Victory Park): (Kolam Retensi Kacang Pedang)</vt:lpstr>
      <vt:lpstr>Kemenangan Pertamanan (Victory Park): (Kolam Retensi Kacang Pedang)</vt:lpstr>
      <vt:lpstr>Kemenangan Pertamanan (Victory Park): (Kolam Retensi Kacang Pedang)</vt:lpstr>
      <vt:lpstr>Resilient Communities </vt:lpstr>
      <vt:lpstr>Kemenangan Pertamanan (Victory Park): (Kolam Retensi Kacang Pedang)</vt:lpstr>
      <vt:lpstr>Alun Alun :  Happy Times</vt:lpstr>
      <vt:lpstr>Alun Alun :  Yesterday (9 February 16)</vt:lpstr>
      <vt:lpstr>Kota Pangkalpinang:  City of Victory</vt:lpstr>
      <vt:lpstr>Kota Pangkalpinang:  City of Victory</vt:lpstr>
      <vt:lpstr>Kota Pangkalpinang:  City of Victory</vt:lpstr>
      <vt:lpstr>A Future of Resilient Infrastructure</vt:lpstr>
      <vt:lpstr>Implementation Plan:</vt:lpstr>
      <vt:lpstr>A Future of Resilient Infrastructure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KOTA PANGKALPINANG CITY OF VICTORY</dc:title>
  <dc:creator>Gerald Murphy</dc:creator>
  <cp:lastModifiedBy>Gerald Murphy</cp:lastModifiedBy>
  <cp:revision>76</cp:revision>
  <dcterms:created xsi:type="dcterms:W3CDTF">2016-02-23T22:55:47Z</dcterms:created>
  <dcterms:modified xsi:type="dcterms:W3CDTF">2017-12-06T14:43:32Z</dcterms:modified>
</cp:coreProperties>
</file>